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2F87D-5C36-4B7E-9A3E-29E3DF6F00B2}" type="datetimeFigureOut">
              <a:rPr lang="en-US" smtClean="0"/>
              <a:t>06/09/21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F2D14-F35F-4B5C-B829-E316C3A19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6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BB5F81CB-9C66-43AC-A304-8473448583B9}" type="slidenum">
              <a:rPr lang="en-US" smtClean="0">
                <a:latin typeface="Arial" charset="0"/>
                <a:ea typeface="ＭＳ Ｐゴシック" pitchFamily="34" charset="-128"/>
              </a:rPr>
              <a:pPr defTabSz="952500"/>
              <a:t>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82763" y="200025"/>
            <a:ext cx="10480676" cy="78613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9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88AFD-3469-4A64-B36F-6657836A79B5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605-DF3C-491F-A121-BDD08AC82B5C}" type="datetimeFigureOut">
              <a:rPr lang="en-US" smtClean="0"/>
              <a:t>06/09/21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A1CA-FDE3-4884-AE49-6A15A5C2C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605-DF3C-491F-A121-BDD08AC82B5C}" type="datetimeFigureOut">
              <a:rPr lang="en-US" smtClean="0"/>
              <a:t>06/09/21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A1CA-FDE3-4884-AE49-6A15A5C2C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605-DF3C-491F-A121-BDD08AC82B5C}" type="datetimeFigureOut">
              <a:rPr lang="en-US" smtClean="0"/>
              <a:t>06/09/21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A1CA-FDE3-4884-AE49-6A15A5C2C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605-DF3C-491F-A121-BDD08AC82B5C}" type="datetimeFigureOut">
              <a:rPr lang="en-US" smtClean="0"/>
              <a:t>06/09/21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A1CA-FDE3-4884-AE49-6A15A5C2C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605-DF3C-491F-A121-BDD08AC82B5C}" type="datetimeFigureOut">
              <a:rPr lang="en-US" smtClean="0"/>
              <a:t>06/09/21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A1CA-FDE3-4884-AE49-6A15A5C2C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605-DF3C-491F-A121-BDD08AC82B5C}" type="datetimeFigureOut">
              <a:rPr lang="en-US" smtClean="0"/>
              <a:t>06/09/21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A1CA-FDE3-4884-AE49-6A15A5C2C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605-DF3C-491F-A121-BDD08AC82B5C}" type="datetimeFigureOut">
              <a:rPr lang="en-US" smtClean="0"/>
              <a:t>06/09/21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A1CA-FDE3-4884-AE49-6A15A5C2C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605-DF3C-491F-A121-BDD08AC82B5C}" type="datetimeFigureOut">
              <a:rPr lang="en-US" smtClean="0"/>
              <a:t>06/09/21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A1CA-FDE3-4884-AE49-6A15A5C2C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605-DF3C-491F-A121-BDD08AC82B5C}" type="datetimeFigureOut">
              <a:rPr lang="en-US" smtClean="0"/>
              <a:t>06/09/21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A1CA-FDE3-4884-AE49-6A15A5C2C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605-DF3C-491F-A121-BDD08AC82B5C}" type="datetimeFigureOut">
              <a:rPr lang="en-US" smtClean="0"/>
              <a:t>06/09/21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A1CA-FDE3-4884-AE49-6A15A5C2C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3605-DF3C-491F-A121-BDD08AC82B5C}" type="datetimeFigureOut">
              <a:rPr lang="en-US" smtClean="0"/>
              <a:t>06/09/21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A1CA-FDE3-4884-AE49-6A15A5C2C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23605-DF3C-491F-A121-BDD08AC82B5C}" type="datetimeFigureOut">
              <a:rPr lang="en-US" smtClean="0"/>
              <a:t>06/09/21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3A1CA-FDE3-4884-AE49-6A15A5C2C9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Τεστ εγκυμοσύνης από την </a:t>
            </a:r>
            <a:r>
              <a:rPr lang="en-US" dirty="0" err="1"/>
              <a:t>Idexx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2544763"/>
          </a:xfrm>
        </p:spPr>
        <p:txBody>
          <a:bodyPr>
            <a:normAutofit fontScale="92500"/>
          </a:bodyPr>
          <a:lstStyle/>
          <a:p>
            <a:r>
              <a:rPr lang="el-GR" sz="2400" dirty="0" smtClean="0"/>
              <a:t>Τεστ για χρήση στο εργαστήριο (με χρήση φασματοφωτόμετρου)</a:t>
            </a:r>
            <a:endParaRPr lang="en-US" sz="2400" dirty="0"/>
          </a:p>
          <a:p>
            <a:r>
              <a:rPr lang="en-US" dirty="0" err="1" smtClean="0"/>
              <a:t>Alertys</a:t>
            </a:r>
            <a:r>
              <a:rPr lang="en-US" dirty="0" smtClean="0"/>
              <a:t>  ruminant pregnancy test </a:t>
            </a:r>
            <a:endParaRPr lang="en-US" dirty="0"/>
          </a:p>
          <a:p>
            <a:r>
              <a:rPr lang="en-US" dirty="0" err="1"/>
              <a:t>Alertys</a:t>
            </a:r>
            <a:r>
              <a:rPr lang="en-US" dirty="0"/>
              <a:t>  </a:t>
            </a:r>
            <a:r>
              <a:rPr lang="en-US" dirty="0" smtClean="0"/>
              <a:t>milk pregnancy </a:t>
            </a:r>
            <a:r>
              <a:rPr lang="en-US" dirty="0"/>
              <a:t>test </a:t>
            </a:r>
            <a:endParaRPr lang="el-GR" dirty="0" smtClean="0"/>
          </a:p>
          <a:p>
            <a:r>
              <a:rPr lang="el-GR" sz="2400" dirty="0" smtClean="0"/>
              <a:t>Τεστ για άμεση χρήση στο στάβλο</a:t>
            </a:r>
            <a:endParaRPr lang="en-US" sz="2400" dirty="0"/>
          </a:p>
          <a:p>
            <a:r>
              <a:rPr lang="en-US" dirty="0" err="1"/>
              <a:t>Alertys</a:t>
            </a:r>
            <a:r>
              <a:rPr lang="en-US" dirty="0"/>
              <a:t>  </a:t>
            </a:r>
            <a:r>
              <a:rPr lang="en-US" dirty="0" smtClean="0"/>
              <a:t>rapid visual pregnancy </a:t>
            </a:r>
            <a:r>
              <a:rPr lang="en-US" dirty="0"/>
              <a:t>test 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25225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538" y="1142999"/>
            <a:ext cx="26130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0231" y="1111468"/>
            <a:ext cx="25019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059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IDEXX Rapid Visual Pregnancy </a:t>
            </a:r>
            <a:r>
              <a:rPr lang="hr-HR" dirty="0" smtClean="0"/>
              <a:t>Test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6388" y="1602000"/>
            <a:ext cx="8564562" cy="4525200"/>
          </a:xfrm>
        </p:spPr>
        <p:txBody>
          <a:bodyPr/>
          <a:lstStyle/>
          <a:p>
            <a:pPr algn="ctr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l-GR" sz="2000" dirty="0" smtClean="0">
                <a:solidFill>
                  <a:srgbClr val="C00000"/>
                </a:solidFill>
              </a:rPr>
              <a:t>Το τεστ βοηθά κτηνίατρους και παραγωγούς να ανιχνεύσουν έγκυες και «ανοιχτές» αγελάδες από την </a:t>
            </a:r>
            <a:r>
              <a:rPr lang="de-CH" sz="2000" dirty="0" smtClean="0">
                <a:solidFill>
                  <a:srgbClr val="C00000"/>
                </a:solidFill>
              </a:rPr>
              <a:t>28</a:t>
            </a:r>
            <a:r>
              <a:rPr lang="el-GR" sz="2000" baseline="30000" dirty="0" smtClean="0">
                <a:solidFill>
                  <a:srgbClr val="C00000"/>
                </a:solidFill>
              </a:rPr>
              <a:t>η </a:t>
            </a:r>
            <a:r>
              <a:rPr lang="el-GR" sz="2000" dirty="0" smtClean="0">
                <a:solidFill>
                  <a:srgbClr val="C00000"/>
                </a:solidFill>
              </a:rPr>
              <a:t>ημέρα μετά την γονιμοποίηση και για όλη την διάρκεια της κυοφορίας. Το μοναδικό τεστ που γίνεται με ολικό αίμα και δίνει αποτέλεσμα σε 21 λεπτά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l-GR" sz="2000" dirty="0" smtClean="0">
                <a:solidFill>
                  <a:srgbClr val="C00000"/>
                </a:solidFill>
              </a:rPr>
              <a:t>στο σταύλο, χωρίς να απαιτεί  εργαστηριακό εξοπλισμό. 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7" name="Picture 6" descr="iS_329224.png"/>
          <p:cNvPicPr>
            <a:picLocks noChangeAspect="1"/>
          </p:cNvPicPr>
          <p:nvPr/>
        </p:nvPicPr>
        <p:blipFill>
          <a:blip r:embed="rId2" cstate="print"/>
          <a:srcRect t="42346"/>
          <a:stretch>
            <a:fillRect/>
          </a:stretch>
        </p:blipFill>
        <p:spPr>
          <a:xfrm>
            <a:off x="1981200" y="1295400"/>
            <a:ext cx="5083331" cy="26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0838" y="2551113"/>
            <a:ext cx="8488362" cy="2589212"/>
          </a:xfrm>
          <a:prstGeom prst="rect">
            <a:avLst/>
          </a:prstGeom>
          <a:solidFill>
            <a:srgbClr val="C0C0C0">
              <a:alpha val="21960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709738" y="4202113"/>
            <a:ext cx="489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33563" y="2582863"/>
            <a:ext cx="4619625" cy="1743075"/>
            <a:chOff x="1053" y="1531"/>
            <a:chExt cx="2910" cy="1775"/>
          </a:xfrm>
        </p:grpSpPr>
        <p:sp>
          <p:nvSpPr>
            <p:cNvPr id="817157" name="Line 5"/>
            <p:cNvSpPr>
              <a:spLocks noChangeShapeType="1"/>
            </p:cNvSpPr>
            <p:nvPr/>
          </p:nvSpPr>
          <p:spPr bwMode="auto">
            <a:xfrm>
              <a:off x="1053" y="1531"/>
              <a:ext cx="0" cy="177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7158" name="Line 6"/>
            <p:cNvSpPr>
              <a:spLocks noChangeShapeType="1"/>
            </p:cNvSpPr>
            <p:nvPr/>
          </p:nvSpPr>
          <p:spPr bwMode="auto">
            <a:xfrm>
              <a:off x="1464" y="1531"/>
              <a:ext cx="0" cy="177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7159" name="Line 7"/>
            <p:cNvSpPr>
              <a:spLocks noChangeShapeType="1"/>
            </p:cNvSpPr>
            <p:nvPr/>
          </p:nvSpPr>
          <p:spPr bwMode="auto">
            <a:xfrm>
              <a:off x="1880" y="1531"/>
              <a:ext cx="0" cy="177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7160" name="Line 8"/>
            <p:cNvSpPr>
              <a:spLocks noChangeShapeType="1"/>
            </p:cNvSpPr>
            <p:nvPr/>
          </p:nvSpPr>
          <p:spPr bwMode="auto">
            <a:xfrm>
              <a:off x="2297" y="1531"/>
              <a:ext cx="0" cy="177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7161" name="Line 9"/>
            <p:cNvSpPr>
              <a:spLocks noChangeShapeType="1"/>
            </p:cNvSpPr>
            <p:nvPr/>
          </p:nvSpPr>
          <p:spPr bwMode="auto">
            <a:xfrm>
              <a:off x="2713" y="1531"/>
              <a:ext cx="0" cy="177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7162" name="Line 10"/>
            <p:cNvSpPr>
              <a:spLocks noChangeShapeType="1"/>
            </p:cNvSpPr>
            <p:nvPr/>
          </p:nvSpPr>
          <p:spPr bwMode="auto">
            <a:xfrm>
              <a:off x="3130" y="1531"/>
              <a:ext cx="0" cy="177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7163" name="Line 11"/>
            <p:cNvSpPr>
              <a:spLocks noChangeShapeType="1"/>
            </p:cNvSpPr>
            <p:nvPr/>
          </p:nvSpPr>
          <p:spPr bwMode="auto">
            <a:xfrm>
              <a:off x="3546" y="1531"/>
              <a:ext cx="0" cy="177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7164" name="Line 12"/>
            <p:cNvSpPr>
              <a:spLocks noChangeShapeType="1"/>
            </p:cNvSpPr>
            <p:nvPr/>
          </p:nvSpPr>
          <p:spPr bwMode="auto">
            <a:xfrm>
              <a:off x="3963" y="1531"/>
              <a:ext cx="0" cy="177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1671638" y="4273550"/>
            <a:ext cx="3524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21</a:t>
            </a:r>
          </a:p>
        </p:txBody>
      </p:sp>
      <p:sp>
        <p:nvSpPr>
          <p:cNvPr id="22534" name="Text Box 14"/>
          <p:cNvSpPr txBox="1">
            <a:spLocks noChangeArrowheads="1"/>
          </p:cNvSpPr>
          <p:nvPr/>
        </p:nvSpPr>
        <p:spPr bwMode="auto">
          <a:xfrm>
            <a:off x="2297113" y="4273550"/>
            <a:ext cx="3524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28</a:t>
            </a:r>
          </a:p>
        </p:txBody>
      </p:sp>
      <p:sp>
        <p:nvSpPr>
          <p:cNvPr id="22535" name="Text Box 15"/>
          <p:cNvSpPr txBox="1">
            <a:spLocks noChangeArrowheads="1"/>
          </p:cNvSpPr>
          <p:nvPr/>
        </p:nvSpPr>
        <p:spPr bwMode="auto">
          <a:xfrm>
            <a:off x="2974975" y="4273550"/>
            <a:ext cx="3524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35</a:t>
            </a:r>
          </a:p>
        </p:txBody>
      </p:sp>
      <p:sp>
        <p:nvSpPr>
          <p:cNvPr id="22536" name="Text Box 16"/>
          <p:cNvSpPr txBox="1">
            <a:spLocks noChangeArrowheads="1"/>
          </p:cNvSpPr>
          <p:nvPr/>
        </p:nvSpPr>
        <p:spPr bwMode="auto">
          <a:xfrm>
            <a:off x="3632200" y="4273550"/>
            <a:ext cx="3524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42</a:t>
            </a:r>
          </a:p>
        </p:txBody>
      </p:sp>
      <p:sp>
        <p:nvSpPr>
          <p:cNvPr id="22537" name="Text Box 17"/>
          <p:cNvSpPr txBox="1">
            <a:spLocks noChangeArrowheads="1"/>
          </p:cNvSpPr>
          <p:nvPr/>
        </p:nvSpPr>
        <p:spPr bwMode="auto">
          <a:xfrm>
            <a:off x="4308475" y="4273550"/>
            <a:ext cx="3524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49</a:t>
            </a:r>
          </a:p>
        </p:txBody>
      </p:sp>
      <p:sp>
        <p:nvSpPr>
          <p:cNvPr id="22538" name="Text Box 18"/>
          <p:cNvSpPr txBox="1">
            <a:spLocks noChangeArrowheads="1"/>
          </p:cNvSpPr>
          <p:nvPr/>
        </p:nvSpPr>
        <p:spPr bwMode="auto">
          <a:xfrm>
            <a:off x="4983163" y="4273550"/>
            <a:ext cx="3524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56</a:t>
            </a:r>
          </a:p>
        </p:txBody>
      </p:sp>
      <p:sp>
        <p:nvSpPr>
          <p:cNvPr id="22539" name="Text Box 19"/>
          <p:cNvSpPr txBox="1">
            <a:spLocks noChangeArrowheads="1"/>
          </p:cNvSpPr>
          <p:nvPr/>
        </p:nvSpPr>
        <p:spPr bwMode="auto">
          <a:xfrm>
            <a:off x="5632450" y="4273550"/>
            <a:ext cx="3524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63</a:t>
            </a:r>
          </a:p>
        </p:txBody>
      </p:sp>
      <p:sp>
        <p:nvSpPr>
          <p:cNvPr id="22540" name="Text Box 20"/>
          <p:cNvSpPr txBox="1">
            <a:spLocks noChangeArrowheads="1"/>
          </p:cNvSpPr>
          <p:nvPr/>
        </p:nvSpPr>
        <p:spPr bwMode="auto">
          <a:xfrm>
            <a:off x="6299200" y="4273550"/>
            <a:ext cx="3524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70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79425" y="2987675"/>
            <a:ext cx="2678113" cy="274638"/>
            <a:chOff x="652" y="2166"/>
            <a:chExt cx="1687" cy="173"/>
          </a:xfrm>
        </p:grpSpPr>
        <p:sp>
          <p:nvSpPr>
            <p:cNvPr id="22563" name="Rectangle 28"/>
            <p:cNvSpPr>
              <a:spLocks noChangeArrowheads="1"/>
            </p:cNvSpPr>
            <p:nvPr/>
          </p:nvSpPr>
          <p:spPr bwMode="auto">
            <a:xfrm>
              <a:off x="1919" y="2184"/>
              <a:ext cx="420" cy="15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>
                  <a:solidFill>
                    <a:schemeClr val="bg1"/>
                  </a:solidFill>
                </a:rPr>
                <a:t>32</a:t>
              </a:r>
            </a:p>
          </p:txBody>
        </p:sp>
        <p:sp>
          <p:nvSpPr>
            <p:cNvPr id="22564" name="Text Box 29"/>
            <p:cNvSpPr txBox="1">
              <a:spLocks noChangeArrowheads="1"/>
            </p:cNvSpPr>
            <p:nvPr/>
          </p:nvSpPr>
          <p:spPr bwMode="auto">
            <a:xfrm>
              <a:off x="652" y="2166"/>
              <a:ext cx="84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/>
                <a:t>Weekly palpation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17500" y="3394075"/>
            <a:ext cx="3486150" cy="274638"/>
            <a:chOff x="119" y="1720"/>
            <a:chExt cx="2184" cy="173"/>
          </a:xfrm>
        </p:grpSpPr>
        <p:sp>
          <p:nvSpPr>
            <p:cNvPr id="22561" name="Rectangle 31"/>
            <p:cNvSpPr>
              <a:spLocks noChangeArrowheads="1"/>
            </p:cNvSpPr>
            <p:nvPr/>
          </p:nvSpPr>
          <p:spPr bwMode="auto">
            <a:xfrm>
              <a:off x="1478" y="1738"/>
              <a:ext cx="825" cy="15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200">
                  <a:solidFill>
                    <a:schemeClr val="bg1"/>
                  </a:solidFill>
                </a:rPr>
                <a:t>35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2562" name="Text Box 32"/>
            <p:cNvSpPr txBox="1">
              <a:spLocks noChangeArrowheads="1"/>
            </p:cNvSpPr>
            <p:nvPr/>
          </p:nvSpPr>
          <p:spPr bwMode="auto">
            <a:xfrm>
              <a:off x="119" y="1720"/>
              <a:ext cx="93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/>
                <a:t>Bi-weekly palpation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60375" y="3802063"/>
            <a:ext cx="4811713" cy="274637"/>
            <a:chOff x="631" y="2848"/>
            <a:chExt cx="3031" cy="173"/>
          </a:xfrm>
        </p:grpSpPr>
        <p:sp>
          <p:nvSpPr>
            <p:cNvPr id="22559" name="Text Box 34"/>
            <p:cNvSpPr txBox="1">
              <a:spLocks noChangeArrowheads="1"/>
            </p:cNvSpPr>
            <p:nvPr/>
          </p:nvSpPr>
          <p:spPr bwMode="auto">
            <a:xfrm>
              <a:off x="631" y="2848"/>
              <a:ext cx="86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/>
                <a:t>Monthly palpation</a:t>
              </a:r>
            </a:p>
          </p:txBody>
        </p:sp>
        <p:sp>
          <p:nvSpPr>
            <p:cNvPr id="22560" name="Rectangle 35"/>
            <p:cNvSpPr>
              <a:spLocks noChangeArrowheads="1"/>
            </p:cNvSpPr>
            <p:nvPr/>
          </p:nvSpPr>
          <p:spPr bwMode="auto">
            <a:xfrm>
              <a:off x="1913" y="2866"/>
              <a:ext cx="1749" cy="15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200">
                  <a:solidFill>
                    <a:schemeClr val="bg1"/>
                  </a:solidFill>
                </a:rPr>
                <a:t>43</a:t>
              </a: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22544" name="Text Box 36"/>
          <p:cNvSpPr txBox="1">
            <a:spLocks noChangeArrowheads="1"/>
          </p:cNvSpPr>
          <p:nvPr/>
        </p:nvSpPr>
        <p:spPr bwMode="auto">
          <a:xfrm>
            <a:off x="3073400" y="4476750"/>
            <a:ext cx="15986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Days post breeding</a:t>
            </a:r>
          </a:p>
        </p:txBody>
      </p:sp>
      <p:sp>
        <p:nvSpPr>
          <p:cNvPr id="22545" name="Text Box 38"/>
          <p:cNvSpPr txBox="1">
            <a:spLocks noChangeArrowheads="1"/>
          </p:cNvSpPr>
          <p:nvPr/>
        </p:nvSpPr>
        <p:spPr bwMode="auto">
          <a:xfrm>
            <a:off x="6846888" y="4156075"/>
            <a:ext cx="9271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earliest</a:t>
            </a:r>
          </a:p>
        </p:txBody>
      </p:sp>
      <p:sp>
        <p:nvSpPr>
          <p:cNvPr id="22546" name="Text Box 39"/>
          <p:cNvSpPr txBox="1">
            <a:spLocks noChangeArrowheads="1"/>
          </p:cNvSpPr>
          <p:nvPr/>
        </p:nvSpPr>
        <p:spPr bwMode="auto">
          <a:xfrm>
            <a:off x="8137525" y="4152900"/>
            <a:ext cx="9271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latest</a:t>
            </a:r>
          </a:p>
        </p:txBody>
      </p:sp>
      <p:sp>
        <p:nvSpPr>
          <p:cNvPr id="22547" name="Text Box 40"/>
          <p:cNvSpPr txBox="1">
            <a:spLocks noChangeArrowheads="1"/>
          </p:cNvSpPr>
          <p:nvPr/>
        </p:nvSpPr>
        <p:spPr bwMode="auto">
          <a:xfrm>
            <a:off x="7481888" y="4344988"/>
            <a:ext cx="9271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average</a:t>
            </a:r>
          </a:p>
        </p:txBody>
      </p:sp>
      <p:sp>
        <p:nvSpPr>
          <p:cNvPr id="22548" name="Text Box 41"/>
          <p:cNvSpPr txBox="1">
            <a:spLocks noChangeArrowheads="1"/>
          </p:cNvSpPr>
          <p:nvPr/>
        </p:nvSpPr>
        <p:spPr bwMode="auto">
          <a:xfrm>
            <a:off x="6961188" y="3006725"/>
            <a:ext cx="2027237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Band represents range of days post breeding when cows are checked</a:t>
            </a:r>
          </a:p>
        </p:txBody>
      </p:sp>
      <p:sp>
        <p:nvSpPr>
          <p:cNvPr id="22549" name="Line 42"/>
          <p:cNvSpPr>
            <a:spLocks noChangeShapeType="1"/>
          </p:cNvSpPr>
          <p:nvPr/>
        </p:nvSpPr>
        <p:spPr bwMode="auto">
          <a:xfrm flipV="1">
            <a:off x="7302500" y="3959225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50" name="Line 43"/>
          <p:cNvSpPr>
            <a:spLocks noChangeShapeType="1"/>
          </p:cNvSpPr>
          <p:nvPr/>
        </p:nvSpPr>
        <p:spPr bwMode="auto">
          <a:xfrm flipV="1">
            <a:off x="7951788" y="3965575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51" name="Line 44"/>
          <p:cNvSpPr>
            <a:spLocks noChangeShapeType="1"/>
          </p:cNvSpPr>
          <p:nvPr/>
        </p:nvSpPr>
        <p:spPr bwMode="auto">
          <a:xfrm flipV="1">
            <a:off x="8604250" y="39560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52" name="Title 1"/>
          <p:cNvSpPr>
            <a:spLocks/>
          </p:cNvSpPr>
          <p:nvPr/>
        </p:nvSpPr>
        <p:spPr bwMode="auto">
          <a:xfrm>
            <a:off x="317500" y="703263"/>
            <a:ext cx="8229600" cy="515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defTabSz="820738"/>
            <a:endParaRPr lang="en-US" sz="2400" b="1">
              <a:solidFill>
                <a:srgbClr val="4E4E4E"/>
              </a:solidFill>
            </a:endParaRPr>
          </a:p>
        </p:txBody>
      </p:sp>
      <p:sp>
        <p:nvSpPr>
          <p:cNvPr id="817193" name="Rectangle 41"/>
          <p:cNvSpPr>
            <a:spLocks noChangeArrowheads="1"/>
          </p:cNvSpPr>
          <p:nvPr/>
        </p:nvSpPr>
        <p:spPr bwMode="auto">
          <a:xfrm>
            <a:off x="479425" y="666750"/>
            <a:ext cx="86106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l-GR" sz="2400" b="1" dirty="0" smtClean="0">
                <a:solidFill>
                  <a:srgbClr val="4E4E4E"/>
                </a:solidFill>
              </a:rPr>
              <a:t>Αξία του  έγκαιρου  και συχνού έλεγχου εγκυμοσύνης</a:t>
            </a:r>
            <a:r>
              <a:rPr lang="en-US" sz="2400" b="1" dirty="0" smtClean="0">
                <a:solidFill>
                  <a:srgbClr val="4E4E4E"/>
                </a:solidFill>
                <a:ea typeface="+mj-ea"/>
                <a:cs typeface="+mj-cs"/>
              </a:rPr>
              <a:t>:  </a:t>
            </a:r>
            <a:endParaRPr lang="en-US" sz="2400" b="1" dirty="0">
              <a:solidFill>
                <a:srgbClr val="4E4E4E"/>
              </a:solidFill>
              <a:ea typeface="+mj-ea"/>
              <a:cs typeface="+mj-cs"/>
            </a:endParaRPr>
          </a:p>
        </p:txBody>
      </p:sp>
      <p:sp>
        <p:nvSpPr>
          <p:cNvPr id="22554" name="Text Box 51"/>
          <p:cNvSpPr txBox="1">
            <a:spLocks noChangeArrowheads="1"/>
          </p:cNvSpPr>
          <p:nvPr/>
        </p:nvSpPr>
        <p:spPr bwMode="auto">
          <a:xfrm>
            <a:off x="458788" y="1249363"/>
            <a:ext cx="8048625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spcBef>
                <a:spcPct val="20000"/>
              </a:spcBef>
              <a:spcAft>
                <a:spcPct val="25000"/>
              </a:spcAft>
              <a:buClr>
                <a:srgbClr val="990033"/>
              </a:buClr>
              <a:buFont typeface="Times" pitchFamily="18" charset="0"/>
              <a:buChar char="•"/>
            </a:pPr>
            <a:r>
              <a:rPr lang="el-GR" sz="2000" dirty="0" smtClean="0">
                <a:solidFill>
                  <a:srgbClr val="000000"/>
                </a:solidFill>
              </a:rPr>
              <a:t>Οι συχνοί έλεγχοι εγκυμοσύνης μειώνουν την μέση ημέρα όπου διαπιστώνεται η εγκυμοσύνη </a:t>
            </a:r>
            <a:r>
              <a:rPr lang="en-US" sz="2000" dirty="0" smtClean="0"/>
              <a:t>.</a:t>
            </a:r>
            <a:endParaRPr lang="en-US" sz="2800" dirty="0">
              <a:cs typeface="Arial" charset="0"/>
            </a:endParaRPr>
          </a:p>
          <a:p>
            <a:pPr marL="169863" indent="-169863">
              <a:spcBef>
                <a:spcPct val="20000"/>
              </a:spcBef>
              <a:spcAft>
                <a:spcPct val="25000"/>
              </a:spcAft>
              <a:buClr>
                <a:srgbClr val="990033"/>
              </a:buClr>
              <a:buFont typeface="Times" pitchFamily="18" charset="0"/>
              <a:buChar char="•"/>
            </a:pPr>
            <a:endParaRPr lang="en-US" sz="2800" dirty="0">
              <a:cs typeface="Arial" charset="0"/>
            </a:endParaRPr>
          </a:p>
        </p:txBody>
      </p:sp>
      <p:sp>
        <p:nvSpPr>
          <p:cNvPr id="22555" name="Rectangle 31"/>
          <p:cNvSpPr>
            <a:spLocks noChangeArrowheads="1"/>
          </p:cNvSpPr>
          <p:nvPr/>
        </p:nvSpPr>
        <p:spPr bwMode="auto">
          <a:xfrm>
            <a:off x="7304088" y="3684588"/>
            <a:ext cx="1317625" cy="23812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200">
                <a:solidFill>
                  <a:schemeClr val="bg1"/>
                </a:solidFill>
              </a:rPr>
              <a:t>32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2556" name="Line 43"/>
          <p:cNvSpPr>
            <a:spLocks noChangeShapeType="1"/>
          </p:cNvSpPr>
          <p:nvPr/>
        </p:nvSpPr>
        <p:spPr bwMode="auto">
          <a:xfrm flipV="1">
            <a:off x="2814638" y="3240088"/>
            <a:ext cx="47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57" name="Line 43"/>
          <p:cNvSpPr>
            <a:spLocks noChangeShapeType="1"/>
          </p:cNvSpPr>
          <p:nvPr/>
        </p:nvSpPr>
        <p:spPr bwMode="auto">
          <a:xfrm flipV="1">
            <a:off x="3144838" y="3594100"/>
            <a:ext cx="47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58" name="Line 43"/>
          <p:cNvSpPr>
            <a:spLocks noChangeShapeType="1"/>
          </p:cNvSpPr>
          <p:nvPr/>
        </p:nvSpPr>
        <p:spPr bwMode="auto">
          <a:xfrm flipV="1">
            <a:off x="3890963" y="4056063"/>
            <a:ext cx="47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228600" y="609600"/>
            <a:ext cx="838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20738"/>
            <a:endParaRPr lang="en-US" sz="2400" b="1">
              <a:solidFill>
                <a:srgbClr val="5E6A71"/>
              </a:solidFill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196013" y="5727700"/>
            <a:ext cx="2833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Source: Guruprasad et al, 1996.</a:t>
            </a: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6084888" y="3375025"/>
            <a:ext cx="28606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6388" y="687388"/>
            <a:ext cx="8564562" cy="846137"/>
          </a:xfrm>
          <a:prstGeom prst="rect">
            <a:avLst/>
          </a:prstGeom>
        </p:spPr>
        <p:txBody>
          <a:bodyPr/>
          <a:lstStyle/>
          <a:p>
            <a:pPr defTabSz="820738">
              <a:defRPr/>
            </a:pPr>
            <a:r>
              <a:rPr lang="en-GB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IDEXX </a:t>
            </a:r>
            <a:r>
              <a:rPr lang="en-GB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Pregnancy Test</a:t>
            </a:r>
            <a:r>
              <a:rPr lang="hr-HR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GB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GB" sz="2200" kern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65125" y="1831975"/>
            <a:ext cx="5545138" cy="3895725"/>
          </a:xfrm>
        </p:spPr>
        <p:txBody>
          <a:bodyPr rtlCol="0">
            <a:normAutofit/>
          </a:bodyPr>
          <a:lstStyle/>
          <a:p>
            <a:pPr marL="174625" indent="-174625">
              <a:spcBef>
                <a:spcPts val="800"/>
              </a:spcBef>
              <a:buFontTx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Pregnancy associated </a:t>
            </a:r>
            <a:r>
              <a:rPr lang="en-US" sz="2000" dirty="0">
                <a:ea typeface="+mn-ea"/>
                <a:cs typeface="+mn-cs"/>
              </a:rPr>
              <a:t>g</a:t>
            </a:r>
            <a:r>
              <a:rPr lang="en-US" sz="2000" dirty="0" smtClean="0">
                <a:ea typeface="+mn-ea"/>
                <a:cs typeface="+mn-cs"/>
              </a:rPr>
              <a:t>lycoproteins (PAGs)</a:t>
            </a:r>
            <a:endParaRPr lang="el-GR" sz="2000" dirty="0" smtClean="0">
              <a:ea typeface="+mn-ea"/>
              <a:cs typeface="+mn-cs"/>
            </a:endParaRPr>
          </a:p>
          <a:p>
            <a:pPr marL="174625" indent="-174625">
              <a:spcBef>
                <a:spcPts val="800"/>
              </a:spcBef>
              <a:buFontTx/>
              <a:buNone/>
              <a:defRPr/>
            </a:pPr>
            <a:r>
              <a:rPr lang="el-GR" sz="2000" dirty="0" smtClean="0">
                <a:ea typeface="+mn-ea"/>
                <a:cs typeface="+mn-cs"/>
              </a:rPr>
              <a:t>Γλυκοπρωτεΐνες που σχετίζονται με την εγκυμοσύνη</a:t>
            </a:r>
            <a:endParaRPr lang="en-US" sz="2000" dirty="0" smtClean="0">
              <a:ea typeface="+mn-ea"/>
              <a:cs typeface="+mn-cs"/>
            </a:endParaRPr>
          </a:p>
          <a:p>
            <a:pPr marL="174625" indent="-174625">
              <a:spcBef>
                <a:spcPts val="800"/>
              </a:spcBef>
              <a:buFont typeface="Arial" pitchFamily="34" charset="0"/>
              <a:buChar char="•"/>
              <a:defRPr/>
            </a:pPr>
            <a:endParaRPr lang="en-US" sz="600" dirty="0" smtClean="0">
              <a:ea typeface="+mn-ea"/>
              <a:cs typeface="+mn-cs"/>
            </a:endParaRPr>
          </a:p>
          <a:p>
            <a:pPr marL="174625" indent="-17462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l-GR" dirty="0" smtClean="0">
                <a:ea typeface="+mn-ea"/>
                <a:cs typeface="+mn-cs"/>
              </a:rPr>
              <a:t>Αντιγόνα στόχος για το </a:t>
            </a:r>
            <a:r>
              <a:rPr lang="en-US" dirty="0" smtClean="0">
                <a:ea typeface="+mn-ea"/>
                <a:cs typeface="+mn-cs"/>
              </a:rPr>
              <a:t>IDEXX Milk Pregnancy Test</a:t>
            </a:r>
          </a:p>
          <a:p>
            <a:pPr marL="174625" indent="-174625">
              <a:spcBef>
                <a:spcPts val="800"/>
              </a:spcBef>
              <a:defRPr/>
            </a:pPr>
            <a:r>
              <a:rPr lang="el-GR" dirty="0" smtClean="0">
                <a:ea typeface="+mn-ea"/>
                <a:cs typeface="+mn-cs"/>
              </a:rPr>
              <a:t>Ειδικά παράγωγα του πλακούντα</a:t>
            </a:r>
            <a:endParaRPr lang="en-US" dirty="0" smtClean="0">
              <a:solidFill>
                <a:srgbClr val="AA272F"/>
              </a:solidFill>
              <a:ea typeface="+mn-ea"/>
              <a:cs typeface="+mn-cs"/>
            </a:endParaRPr>
          </a:p>
          <a:p>
            <a:pPr marL="517525" lvl="1" indent="-174625">
              <a:spcBef>
                <a:spcPts val="800"/>
              </a:spcBef>
              <a:defRPr/>
            </a:pPr>
            <a:r>
              <a:rPr lang="el-GR" sz="1600" dirty="0" smtClean="0">
                <a:solidFill>
                  <a:srgbClr val="000000"/>
                </a:solidFill>
              </a:rPr>
              <a:t>Παράγονται σε εμβρυικές και μητρικές περιοχές του πλακούντα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517525" lvl="1" indent="-174625">
              <a:spcBef>
                <a:spcPts val="80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22+ </a:t>
            </a:r>
            <a:r>
              <a:rPr lang="el-GR" sz="1600" dirty="0" smtClean="0">
                <a:solidFill>
                  <a:srgbClr val="000000"/>
                </a:solidFill>
              </a:rPr>
              <a:t>μεταγραφόμενα γονίδια έχουν ταυτοποιηθεί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174625" indent="-174625">
              <a:spcBef>
                <a:spcPts val="800"/>
              </a:spcBef>
              <a:defRPr/>
            </a:pPr>
            <a:r>
              <a:rPr lang="el-GR" dirty="0" smtClean="0">
                <a:ea typeface="+mn-ea"/>
                <a:cs typeface="+mn-cs"/>
              </a:rPr>
              <a:t>Παροδικά παραγόμενα σε διαφορετικά στάδια της κύησης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GB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62975" cy="55057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l-GR" kern="1200" dirty="0" smtClean="0"/>
              <a:t>Έ</a:t>
            </a:r>
            <a:r>
              <a:rPr lang="el-GR" dirty="0" smtClean="0">
                <a:solidFill>
                  <a:srgbClr val="4E4E4E"/>
                </a:solidFill>
              </a:rPr>
              <a:t>λεγχος εγκυμοσύνης </a:t>
            </a:r>
            <a:endParaRPr lang="en-US" dirty="0"/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601788"/>
            <a:ext cx="5652655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AA272F"/>
              </a:buClr>
            </a:pPr>
            <a:r>
              <a:rPr lang="el-GR" b="1" dirty="0" smtClean="0"/>
              <a:t>Ανίχνευση </a:t>
            </a:r>
            <a:r>
              <a:rPr lang="el-GR" b="1" dirty="0" smtClean="0">
                <a:solidFill>
                  <a:srgbClr val="C00000"/>
                </a:solidFill>
              </a:rPr>
              <a:t>μη</a:t>
            </a:r>
            <a:r>
              <a:rPr lang="el-GR" b="1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έγκυων</a:t>
            </a:r>
            <a:r>
              <a:rPr lang="el-GR" b="1" dirty="0" smtClean="0"/>
              <a:t> αγελάδων</a:t>
            </a:r>
            <a:endParaRPr lang="en-US" b="1" dirty="0" smtClean="0"/>
          </a:p>
          <a:p>
            <a:pPr lvl="1" eaLnBrk="1" hangingPunct="1">
              <a:lnSpc>
                <a:spcPct val="80000"/>
              </a:lnSpc>
              <a:buClr>
                <a:srgbClr val="AA272F"/>
              </a:buClr>
            </a:pPr>
            <a:r>
              <a:rPr lang="el-GR" dirty="0" smtClean="0"/>
              <a:t>Η  έγκαιρη ανίχνευση</a:t>
            </a:r>
            <a:r>
              <a:rPr lang="en-US" dirty="0" smtClean="0"/>
              <a:t> “</a:t>
            </a:r>
            <a:r>
              <a:rPr lang="el-GR" dirty="0" smtClean="0"/>
              <a:t>Ανοιχτών</a:t>
            </a:r>
            <a:r>
              <a:rPr lang="en-US" dirty="0" smtClean="0"/>
              <a:t>”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l-GR" dirty="0" smtClean="0">
                <a:solidFill>
                  <a:srgbClr val="000000"/>
                </a:solidFill>
              </a:rPr>
              <a:t>μη έγκυων </a:t>
            </a:r>
            <a:r>
              <a:rPr lang="en-US" b="1" dirty="0" smtClean="0"/>
              <a:t>) </a:t>
            </a:r>
            <a:r>
              <a:rPr lang="el-GR" dirty="0" smtClean="0"/>
              <a:t>αγελάδων</a:t>
            </a:r>
            <a:r>
              <a:rPr lang="el-GR" b="1" dirty="0" smtClean="0"/>
              <a:t> </a:t>
            </a:r>
            <a:r>
              <a:rPr lang="el-GR" dirty="0" smtClean="0"/>
              <a:t>βοηθά τους κτηνοτρόφους να γονιμοποιήσουν νωρίτερα τα ζώα τους αυξάνοντας την γαλακτοπαραγωγή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Clr>
                <a:srgbClr val="AA272F"/>
              </a:buClr>
            </a:pPr>
            <a:r>
              <a:rPr lang="en-US" b="1" dirty="0" smtClean="0"/>
              <a:t>Demand drivers</a:t>
            </a:r>
          </a:p>
          <a:p>
            <a:pPr lvl="1" eaLnBrk="1" hangingPunct="1">
              <a:lnSpc>
                <a:spcPct val="80000"/>
              </a:lnSpc>
              <a:buClr>
                <a:srgbClr val="AA272F"/>
              </a:buClr>
            </a:pPr>
            <a:r>
              <a:rPr lang="el-GR" dirty="0" smtClean="0"/>
              <a:t>Μείωση του διαστήματος τοκετού-Αύξηση γαλακτοπαραγωγής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buClr>
                <a:srgbClr val="AA272F"/>
              </a:buClr>
            </a:pPr>
            <a:r>
              <a:rPr lang="el-GR" dirty="0" smtClean="0"/>
              <a:t>Κάθε μέρα που μένει ανοικτή μια αγελάδα αποτιμάται σε </a:t>
            </a:r>
            <a:r>
              <a:rPr lang="en-US" dirty="0" smtClean="0"/>
              <a:t>€2-5 </a:t>
            </a:r>
            <a:r>
              <a:rPr lang="en-US" baseline="30000" dirty="0" smtClean="0"/>
              <a:t>(1)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AA272F"/>
              </a:buClr>
            </a:pPr>
            <a:r>
              <a:rPr lang="el-GR" b="1" dirty="0" smtClean="0"/>
              <a:t>Διαθέσιμα μέσα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buClr>
                <a:srgbClr val="AA272F"/>
              </a:buClr>
            </a:pPr>
            <a:r>
              <a:rPr lang="el-GR" dirty="0" smtClean="0"/>
              <a:t>Ψηλάφηση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buClr>
                <a:srgbClr val="AA272F"/>
              </a:buClr>
            </a:pPr>
            <a:r>
              <a:rPr lang="el-GR" dirty="0" smtClean="0"/>
              <a:t>Υπέρηχος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buClr>
                <a:srgbClr val="AA272F"/>
              </a:buClr>
            </a:pPr>
            <a:r>
              <a:rPr lang="de-CH" dirty="0" smtClean="0"/>
              <a:t>ELISA (</a:t>
            </a:r>
            <a:r>
              <a:rPr lang="el-GR" dirty="0" smtClean="0"/>
              <a:t>ανίχνευση των </a:t>
            </a:r>
            <a:r>
              <a:rPr lang="de-CH" dirty="0" smtClean="0"/>
              <a:t>PAG)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09550" y="6245225"/>
            <a:ext cx="52260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28600" indent="-228600">
              <a:buFontTx/>
              <a:buAutoNum type="arabicParenBoth"/>
              <a:tabLst>
                <a:tab pos="339725" algn="l"/>
                <a:tab pos="461963" algn="l"/>
              </a:tabLst>
            </a:pPr>
            <a:r>
              <a:rPr lang="en-US" sz="800"/>
              <a:t>The simulated economic cost of extended calving intervals in dairy herds and comparison of reproductive management programs. Journal of Dairy Science 86 (Suppl. 1):54 (abstract). </a:t>
            </a:r>
            <a:r>
              <a:rPr lang="en-US" sz="900"/>
              <a:t>French, P. D. and R. L. Nebel. 2003. </a:t>
            </a:r>
            <a:endParaRPr lang="nl-NL" sz="900">
              <a:cs typeface="Arial" charset="0"/>
            </a:endParaRPr>
          </a:p>
        </p:txBody>
      </p:sp>
      <p:pic>
        <p:nvPicPr>
          <p:cNvPr id="7" name="Picture 5" descr="http://www.bcfultrasound.com/documents/299/299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4914" y="2461630"/>
            <a:ext cx="2412000" cy="17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floridacattleranch.org/Images/working_080905_h.jpg"/>
          <p:cNvPicPr>
            <a:picLocks noChangeAspect="1" noChangeArrowheads="1"/>
          </p:cNvPicPr>
          <p:nvPr/>
        </p:nvPicPr>
        <p:blipFill>
          <a:blip r:embed="rId3" cstate="print"/>
          <a:srcRect b="10181"/>
          <a:stretch>
            <a:fillRect/>
          </a:stretch>
        </p:blipFill>
        <p:spPr bwMode="auto">
          <a:xfrm>
            <a:off x="6428513" y="669487"/>
            <a:ext cx="2412000" cy="162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5877" y="4350327"/>
            <a:ext cx="2412000" cy="179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8"/>
          <p:cNvSpPr txBox="1">
            <a:spLocks noChangeArrowheads="1"/>
          </p:cNvSpPr>
          <p:nvPr/>
        </p:nvSpPr>
        <p:spPr bwMode="auto">
          <a:xfrm>
            <a:off x="6080125" y="1984375"/>
            <a:ext cx="942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9" name="Text Placeholder 2"/>
          <p:cNvSpPr>
            <a:spLocks/>
          </p:cNvSpPr>
          <p:nvPr/>
        </p:nvSpPr>
        <p:spPr bwMode="auto">
          <a:xfrm>
            <a:off x="215900" y="1809750"/>
            <a:ext cx="24701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820738">
              <a:spcBef>
                <a:spcPct val="40000"/>
              </a:spcBef>
              <a:spcAft>
                <a:spcPct val="400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l-GR" sz="1600" dirty="0" smtClean="0"/>
              <a:t>Οι Γλυκοπρωτεΐνες που σχετίζονται με την εγκυμοσύνη</a:t>
            </a:r>
            <a:r>
              <a:rPr lang="en-US" sz="1600" dirty="0" smtClean="0"/>
              <a:t>(PAGs</a:t>
            </a:r>
            <a:r>
              <a:rPr lang="en-US" sz="1600" dirty="0"/>
              <a:t>) </a:t>
            </a:r>
            <a:r>
              <a:rPr lang="el-GR" sz="1600" dirty="0" smtClean="0"/>
              <a:t>ανιχνεύονται νωρίς και καθόλη τη διάρκεια της κύησης</a:t>
            </a:r>
            <a:endParaRPr lang="en-US" sz="1600" dirty="0"/>
          </a:p>
          <a:p>
            <a:pPr marL="228600" indent="-228600" defTabSz="820738">
              <a:spcBef>
                <a:spcPct val="40000"/>
              </a:spcBef>
              <a:spcAft>
                <a:spcPct val="40000"/>
              </a:spcAft>
              <a:buClr>
                <a:schemeClr val="accent1"/>
              </a:buClr>
              <a:buFontTx/>
              <a:buChar char="•"/>
            </a:pPr>
            <a:r>
              <a:rPr lang="el-GR" sz="1600" dirty="0" smtClean="0"/>
              <a:t>Η διακύμανση στα επίπεδα </a:t>
            </a:r>
            <a:r>
              <a:rPr lang="en-US" sz="1600" dirty="0" smtClean="0"/>
              <a:t>PAG </a:t>
            </a:r>
            <a:r>
              <a:rPr lang="el-GR" sz="1600" dirty="0" smtClean="0"/>
              <a:t>υπολογίζεται από διαφορετικές αγελάδες</a:t>
            </a:r>
            <a:r>
              <a:rPr lang="en-US" sz="1600" dirty="0" smtClean="0"/>
              <a:t>*</a:t>
            </a:r>
            <a:endParaRPr lang="en-US" sz="1100" dirty="0">
              <a:solidFill>
                <a:srgbClr val="0000FF"/>
              </a:solidFill>
            </a:endParaRPr>
          </a:p>
          <a:p>
            <a:pPr marL="228600" indent="-228600" defTabSz="820738">
              <a:spcBef>
                <a:spcPct val="40000"/>
              </a:spcBef>
              <a:buClr>
                <a:schemeClr val="accent1"/>
              </a:buClr>
              <a:buFontTx/>
              <a:buChar char="•"/>
            </a:pPr>
            <a:r>
              <a:rPr lang="el-GR" sz="1600" dirty="0" smtClean="0"/>
              <a:t>Εξαιρετικά δυνατό σήμα στο τέλος της κύησης μέχρι τον τοκετό </a:t>
            </a:r>
            <a:endParaRPr lang="en-US" sz="1600" dirty="0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228600" y="609600"/>
            <a:ext cx="874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820738">
              <a:defRPr/>
            </a:pPr>
            <a:r>
              <a:rPr lang="en-US" sz="2400" b="1" kern="0" dirty="0">
                <a:solidFill>
                  <a:srgbClr val="5E6A71"/>
                </a:solidFill>
                <a:latin typeface="+mj-lt"/>
                <a:ea typeface="+mj-ea"/>
                <a:cs typeface="+mj-cs"/>
              </a:rPr>
              <a:t>IDEXX </a:t>
            </a:r>
            <a:r>
              <a:rPr lang="en-US" sz="2400" b="1" kern="0" dirty="0" smtClean="0">
                <a:solidFill>
                  <a:srgbClr val="5E6A71"/>
                </a:solidFill>
                <a:latin typeface="+mj-lt"/>
                <a:ea typeface="+mj-ea"/>
                <a:cs typeface="+mj-cs"/>
              </a:rPr>
              <a:t>Pregnancy </a:t>
            </a:r>
            <a:r>
              <a:rPr lang="en-US" sz="2400" b="1" kern="0" dirty="0">
                <a:solidFill>
                  <a:srgbClr val="5E6A71"/>
                </a:solidFill>
                <a:latin typeface="+mj-lt"/>
                <a:ea typeface="+mj-ea"/>
                <a:cs typeface="+mj-cs"/>
              </a:rPr>
              <a:t>Test</a:t>
            </a:r>
          </a:p>
          <a:p>
            <a:pPr defTabSz="820738">
              <a:defRPr/>
            </a:pPr>
            <a:r>
              <a:rPr lang="el-GR" sz="20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Επίπεδα </a:t>
            </a:r>
            <a:r>
              <a:rPr lang="en-US" sz="20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PAG </a:t>
            </a:r>
            <a:r>
              <a:rPr lang="el-GR" sz="20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στο γάλα</a:t>
            </a:r>
            <a:r>
              <a:rPr lang="en-US" sz="20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400" b="1" kern="0" dirty="0">
                <a:solidFill>
                  <a:srgbClr val="5E6A71"/>
                </a:solidFill>
                <a:latin typeface="+mj-lt"/>
                <a:ea typeface="+mj-ea"/>
                <a:cs typeface="+mj-cs"/>
              </a:rPr>
              <a:t>				</a:t>
            </a:r>
          </a:p>
        </p:txBody>
      </p:sp>
      <p:sp>
        <p:nvSpPr>
          <p:cNvPr id="19461" name="TextBox 16"/>
          <p:cNvSpPr txBox="1">
            <a:spLocks noChangeArrowheads="1"/>
          </p:cNvSpPr>
          <p:nvPr/>
        </p:nvSpPr>
        <p:spPr bwMode="auto">
          <a:xfrm>
            <a:off x="215900" y="6135688"/>
            <a:ext cx="3768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aseline="10000">
                <a:solidFill>
                  <a:srgbClr val="000000"/>
                </a:solidFill>
              </a:rPr>
              <a:t>*</a:t>
            </a:r>
            <a:r>
              <a:rPr lang="en-GB" sz="800">
                <a:solidFill>
                  <a:srgbClr val="000000"/>
                </a:solidFill>
              </a:rPr>
              <a:t>IDEXX temporal study conducted on multiple cows throughout gestation (data in graph represents average S – N from a total of 12 cows).</a:t>
            </a:r>
          </a:p>
          <a:p>
            <a:r>
              <a:rPr lang="en-US" baseline="30000"/>
              <a:t>†</a:t>
            </a:r>
            <a:r>
              <a:rPr lang="en-GB" sz="800">
                <a:solidFill>
                  <a:srgbClr val="000000"/>
                </a:solidFill>
              </a:rPr>
              <a:t>See IDEXX Milk Pregnancy Test validation report for full performance data.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675" y="1984375"/>
            <a:ext cx="64389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8"/>
          <p:cNvSpPr txBox="1">
            <a:spLocks noChangeArrowheads="1"/>
          </p:cNvSpPr>
          <p:nvPr/>
        </p:nvSpPr>
        <p:spPr bwMode="auto">
          <a:xfrm>
            <a:off x="6080125" y="1984375"/>
            <a:ext cx="942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8" name="Text Placeholder 2"/>
          <p:cNvSpPr>
            <a:spLocks/>
          </p:cNvSpPr>
          <p:nvPr/>
        </p:nvSpPr>
        <p:spPr bwMode="auto">
          <a:xfrm>
            <a:off x="228600" y="2114550"/>
            <a:ext cx="297497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820738" eaLnBrk="0" hangingPunct="0">
              <a:spcBef>
                <a:spcPct val="4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l-GR" sz="1600" kern="0" dirty="0" smtClean="0">
                <a:latin typeface="Arial" pitchFamily="34" charset="0"/>
                <a:ea typeface="+mn-ea"/>
              </a:rPr>
              <a:t>Τα επίπεδα </a:t>
            </a:r>
            <a:r>
              <a:rPr lang="en-US" sz="1600" kern="0" dirty="0" smtClean="0">
                <a:latin typeface="Arial" pitchFamily="34" charset="0"/>
                <a:ea typeface="+mn-ea"/>
              </a:rPr>
              <a:t>PAG </a:t>
            </a:r>
            <a:r>
              <a:rPr lang="el-GR" sz="1600" kern="0" dirty="0" smtClean="0">
                <a:latin typeface="Arial" pitchFamily="34" charset="0"/>
                <a:ea typeface="+mn-ea"/>
              </a:rPr>
              <a:t>μειώνονται αμέσως μετά τον τοκετό</a:t>
            </a:r>
            <a:endParaRPr lang="en-US" sz="1600" kern="0" dirty="0">
              <a:latin typeface="Arial" pitchFamily="34" charset="0"/>
              <a:ea typeface="+mn-ea"/>
            </a:endParaRPr>
          </a:p>
          <a:p>
            <a:pPr marL="228600" indent="-228600" defTabSz="820738" eaLnBrk="0" hangingPunct="0">
              <a:spcBef>
                <a:spcPct val="6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l-GR" sz="1600" kern="0" dirty="0" smtClean="0">
                <a:latin typeface="Arial" pitchFamily="34" charset="0"/>
                <a:ea typeface="+mn-ea"/>
              </a:rPr>
              <a:t>Ειδικότητα </a:t>
            </a:r>
            <a:r>
              <a:rPr lang="en-US" sz="1600" kern="0" dirty="0" smtClean="0">
                <a:latin typeface="Arial" pitchFamily="34" charset="0"/>
                <a:ea typeface="+mn-ea"/>
              </a:rPr>
              <a:t> </a:t>
            </a:r>
            <a:r>
              <a:rPr lang="en-US" sz="1600" b="1" kern="0" dirty="0">
                <a:latin typeface="Arial" pitchFamily="34" charset="0"/>
                <a:ea typeface="+mn-ea"/>
              </a:rPr>
              <a:t>100%*</a:t>
            </a:r>
            <a:r>
              <a:rPr lang="en-US" sz="1600" kern="0" dirty="0">
                <a:latin typeface="Arial" pitchFamily="34" charset="0"/>
                <a:ea typeface="+mn-ea"/>
              </a:rPr>
              <a:t> </a:t>
            </a:r>
            <a:r>
              <a:rPr lang="el-GR" sz="1600" kern="0" dirty="0" smtClean="0">
                <a:latin typeface="Arial" pitchFamily="34" charset="0"/>
                <a:ea typeface="+mn-ea"/>
              </a:rPr>
              <a:t>στις</a:t>
            </a:r>
            <a:r>
              <a:rPr lang="en-US" sz="1600" b="1" kern="0" dirty="0" smtClean="0">
                <a:latin typeface="Arial" pitchFamily="34" charset="0"/>
                <a:ea typeface="+mn-ea"/>
              </a:rPr>
              <a:t>8.5 </a:t>
            </a:r>
            <a:r>
              <a:rPr lang="el-GR" sz="1600" b="1" kern="0" dirty="0" smtClean="0">
                <a:latin typeface="Arial" pitchFamily="34" charset="0"/>
                <a:ea typeface="+mn-ea"/>
              </a:rPr>
              <a:t>εβδομάδες</a:t>
            </a:r>
            <a:r>
              <a:rPr lang="en-US" sz="1600" kern="0" dirty="0" smtClean="0">
                <a:latin typeface="Arial" pitchFamily="34" charset="0"/>
                <a:ea typeface="+mn-ea"/>
              </a:rPr>
              <a:t>(60 </a:t>
            </a:r>
            <a:r>
              <a:rPr lang="el-GR" sz="1600" kern="0" dirty="0" smtClean="0">
                <a:latin typeface="Arial" pitchFamily="34" charset="0"/>
                <a:ea typeface="+mn-ea"/>
              </a:rPr>
              <a:t>ημέρες</a:t>
            </a:r>
            <a:r>
              <a:rPr lang="en-US" sz="1600" kern="0" dirty="0" smtClean="0">
                <a:latin typeface="Arial" pitchFamily="34" charset="0"/>
                <a:ea typeface="+mn-ea"/>
              </a:rPr>
              <a:t>) </a:t>
            </a:r>
            <a:r>
              <a:rPr lang="el-GR" sz="1600" kern="0" dirty="0" smtClean="0">
                <a:latin typeface="Arial" pitchFamily="34" charset="0"/>
                <a:ea typeface="+mn-ea"/>
              </a:rPr>
              <a:t>μετά τον τοκετό</a:t>
            </a:r>
            <a:endParaRPr lang="en-US" sz="1600" kern="0" dirty="0">
              <a:latin typeface="Arial" pitchFamily="34" charset="0"/>
              <a:ea typeface="+mn-ea"/>
            </a:endParaRPr>
          </a:p>
          <a:p>
            <a:pPr marL="228600" indent="-228600" defTabSz="820738" eaLnBrk="0" hangingPunct="0">
              <a:spcBef>
                <a:spcPct val="6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l-GR" sz="1600" kern="0" dirty="0" smtClean="0">
                <a:latin typeface="Arial" pitchFamily="34" charset="0"/>
                <a:ea typeface="+mn-ea"/>
              </a:rPr>
              <a:t>Καμμιά παρέμβαση όταν εξετάζεται για την επόμενη κύηση</a:t>
            </a:r>
            <a:endParaRPr lang="en-US" sz="1600" kern="0" dirty="0">
              <a:latin typeface="Arial" pitchFamily="34" charset="0"/>
              <a:ea typeface="+mn-ea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228600" y="609600"/>
            <a:ext cx="874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820738">
              <a:defRPr/>
            </a:pPr>
            <a:r>
              <a:rPr lang="en-US" sz="2400" b="1" kern="0" dirty="0">
                <a:solidFill>
                  <a:srgbClr val="5E6A71"/>
                </a:solidFill>
                <a:latin typeface="+mj-lt"/>
                <a:ea typeface="+mj-ea"/>
                <a:cs typeface="+mj-cs"/>
              </a:rPr>
              <a:t>IDEXX </a:t>
            </a:r>
            <a:r>
              <a:rPr lang="en-US" sz="2400" b="1" kern="0" dirty="0" smtClean="0">
                <a:solidFill>
                  <a:srgbClr val="5E6A71"/>
                </a:solidFill>
                <a:latin typeface="+mj-lt"/>
                <a:ea typeface="+mj-ea"/>
                <a:cs typeface="+mj-cs"/>
              </a:rPr>
              <a:t>Pregnancy </a:t>
            </a:r>
            <a:r>
              <a:rPr lang="en-US" sz="2400" b="1" kern="0" dirty="0">
                <a:solidFill>
                  <a:srgbClr val="5E6A71"/>
                </a:solidFill>
                <a:latin typeface="+mj-lt"/>
                <a:ea typeface="+mj-ea"/>
                <a:cs typeface="+mj-cs"/>
              </a:rPr>
              <a:t>Test</a:t>
            </a:r>
          </a:p>
          <a:p>
            <a:pPr defTabSz="820738">
              <a:defRPr/>
            </a:pPr>
            <a:r>
              <a:rPr lang="el-GR" sz="20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Μείωση των επιπέδων </a:t>
            </a:r>
            <a:r>
              <a:rPr lang="en-US" sz="20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PAG </a:t>
            </a:r>
            <a:r>
              <a:rPr lang="el-GR" sz="20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μετά τον τοκετό</a:t>
            </a:r>
            <a:r>
              <a:rPr lang="en-US" sz="22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				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6151563"/>
            <a:ext cx="40497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" indent="-548640"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  <a:ea typeface="+mn-ea"/>
              </a:rPr>
              <a:t>*Specificity for sample population tested. See IDEXX Milk Pregnancy Test validation report for complete test performance data.</a:t>
            </a:r>
          </a:p>
        </p:txBody>
      </p:sp>
      <p:pic>
        <p:nvPicPr>
          <p:cNvPr id="20486" name="Picture 1" descr="Figure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200" y="2108200"/>
            <a:ext cx="59563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306388" y="692150"/>
            <a:ext cx="86042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820738">
              <a:spcBef>
                <a:spcPts val="0"/>
              </a:spcBef>
              <a:buClr>
                <a:srgbClr val="A50021"/>
              </a:buClr>
              <a:defRPr/>
            </a:pPr>
            <a:r>
              <a:rPr lang="en-US" sz="2400" b="1" dirty="0">
                <a:solidFill>
                  <a:srgbClr val="5E6A71"/>
                </a:solidFill>
                <a:latin typeface="+mj-lt"/>
                <a:ea typeface="+mn-ea"/>
              </a:rPr>
              <a:t>IDEXX </a:t>
            </a:r>
            <a:r>
              <a:rPr lang="en-US" sz="2400" b="1" dirty="0" smtClean="0">
                <a:solidFill>
                  <a:srgbClr val="5E6A71"/>
                </a:solidFill>
                <a:latin typeface="+mj-lt"/>
                <a:ea typeface="+mn-ea"/>
              </a:rPr>
              <a:t>Pregnancy Test</a:t>
            </a:r>
            <a:endParaRPr lang="hr-HR" sz="2400" b="1" dirty="0" smtClean="0">
              <a:solidFill>
                <a:srgbClr val="5E6A71"/>
              </a:solidFill>
              <a:latin typeface="+mj-lt"/>
              <a:ea typeface="+mn-ea"/>
            </a:endParaRPr>
          </a:p>
          <a:p>
            <a:pPr defTabSz="820738">
              <a:spcBef>
                <a:spcPts val="0"/>
              </a:spcBef>
              <a:buClr>
                <a:srgbClr val="A50021"/>
              </a:buClr>
              <a:defRPr/>
            </a:pPr>
            <a:r>
              <a:rPr lang="el-GR" altLang="zh-TW" sz="2000" b="1" dirty="0" smtClean="0">
                <a:solidFill>
                  <a:srgbClr val="C00000"/>
                </a:solidFill>
                <a:ea typeface="新細明體"/>
                <a:cs typeface="新細明體"/>
              </a:rPr>
              <a:t>Μείωση του διαστήματος μεταξύ τοκετών με έγκαιρο και ακριβή έλεγχο της εγκυμοσύνης</a:t>
            </a:r>
            <a:endParaRPr lang="en-US" altLang="zh-TW" sz="2000" b="1" dirty="0" smtClean="0">
              <a:solidFill>
                <a:srgbClr val="C00000"/>
              </a:solidFill>
              <a:ea typeface="新細明體"/>
              <a:cs typeface="新細明體"/>
            </a:endParaRPr>
          </a:p>
          <a:p>
            <a:pPr defTabSz="820738">
              <a:spcBef>
                <a:spcPts val="0"/>
              </a:spcBef>
              <a:buClr>
                <a:srgbClr val="A50021"/>
              </a:buClr>
              <a:defRPr/>
            </a:pPr>
            <a:endParaRPr lang="hr-HR" sz="2400" b="1" dirty="0" smtClean="0">
              <a:solidFill>
                <a:srgbClr val="5E6A71"/>
              </a:solidFill>
              <a:latin typeface="+mj-lt"/>
              <a:ea typeface="+mn-ea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306387" y="1905001"/>
            <a:ext cx="8419601" cy="460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defTabSz="820738">
              <a:spcBef>
                <a:spcPct val="40000"/>
              </a:spcBef>
              <a:spcAft>
                <a:spcPts val="60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en-US" altLang="zh-TW" sz="1800" b="1" dirty="0" smtClean="0">
                <a:solidFill>
                  <a:srgbClr val="AA272F"/>
                </a:solidFill>
                <a:ea typeface="新細明體"/>
                <a:cs typeface="新細明體"/>
              </a:rPr>
              <a:t>IDEXX Pregnancy Test  </a:t>
            </a:r>
            <a:r>
              <a:rPr lang="el-GR" altLang="zh-TW" sz="1800" dirty="0" smtClean="0">
                <a:ea typeface="新細明體"/>
                <a:cs typeface="新細明體"/>
              </a:rPr>
              <a:t>με </a:t>
            </a:r>
            <a:r>
              <a:rPr lang="en-US" altLang="zh-TW" sz="1800" dirty="0" smtClean="0">
                <a:ea typeface="新細明體"/>
                <a:cs typeface="新細明體"/>
              </a:rPr>
              <a:t>98.7% </a:t>
            </a:r>
            <a:r>
              <a:rPr lang="el-GR" altLang="zh-TW" sz="1800" dirty="0" smtClean="0">
                <a:ea typeface="新細明體"/>
                <a:cs typeface="新細明體"/>
              </a:rPr>
              <a:t>ευασθησία και </a:t>
            </a:r>
            <a:r>
              <a:rPr lang="en-US" altLang="zh-TW" sz="1800" dirty="0" smtClean="0">
                <a:ea typeface="新細明體"/>
                <a:cs typeface="新細明體"/>
              </a:rPr>
              <a:t>94.4% </a:t>
            </a:r>
            <a:r>
              <a:rPr lang="el-GR" altLang="zh-TW" sz="1800" dirty="0" smtClean="0">
                <a:ea typeface="新細明體"/>
                <a:cs typeface="新細明體"/>
              </a:rPr>
              <a:t>ειδικότητα από τις </a:t>
            </a:r>
            <a:r>
              <a:rPr lang="en-US" altLang="zh-TW" sz="1800" dirty="0" smtClean="0">
                <a:ea typeface="新細明體"/>
                <a:cs typeface="新細明體"/>
              </a:rPr>
              <a:t>28 </a:t>
            </a:r>
            <a:r>
              <a:rPr lang="el-GR" altLang="zh-TW" dirty="0" smtClean="0">
                <a:ea typeface="新細明體"/>
                <a:cs typeface="新細明體"/>
              </a:rPr>
              <a:t>ημέρες </a:t>
            </a:r>
            <a:r>
              <a:rPr lang="el-GR" altLang="zh-TW" sz="1800" dirty="0" smtClean="0">
                <a:ea typeface="新細明體"/>
                <a:cs typeface="新細明體"/>
              </a:rPr>
              <a:t>μετά τη γονιμοποίηση</a:t>
            </a:r>
            <a:endParaRPr lang="hr-HR" sz="1800" b="1" dirty="0" smtClean="0">
              <a:solidFill>
                <a:schemeClr val="accent1"/>
              </a:solidFill>
            </a:endParaRPr>
          </a:p>
          <a:p>
            <a:pPr marL="228600" indent="-228600" defTabSz="820738">
              <a:spcBef>
                <a:spcPct val="40000"/>
              </a:spcBef>
              <a:spcAft>
                <a:spcPts val="600"/>
              </a:spcAft>
              <a:buClr>
                <a:srgbClr val="A50021"/>
              </a:buClr>
              <a:buFontTx/>
              <a:buChar char="•"/>
            </a:pPr>
            <a:r>
              <a:rPr lang="el-GR" sz="1800" b="1" dirty="0" smtClean="0">
                <a:solidFill>
                  <a:schemeClr val="accent1"/>
                </a:solidFill>
              </a:rPr>
              <a:t>Ακριβής </a:t>
            </a:r>
            <a:r>
              <a:rPr lang="el-GR" sz="1800" dirty="0" smtClean="0">
                <a:solidFill>
                  <a:schemeClr val="accent1"/>
                </a:solidFill>
              </a:rPr>
              <a:t>προσδιορισμός της κατάστασης εγκυμοσύνης </a:t>
            </a:r>
            <a:r>
              <a:rPr lang="el-GR" sz="1800" dirty="0" smtClean="0"/>
              <a:t>μέχρι τον τοκετό </a:t>
            </a:r>
            <a:endParaRPr lang="en-US" sz="2000" dirty="0"/>
          </a:p>
          <a:p>
            <a:pPr marL="228600" indent="-228600" defTabSz="820738">
              <a:spcBef>
                <a:spcPts val="1000"/>
              </a:spcBef>
              <a:spcAft>
                <a:spcPts val="600"/>
              </a:spcAft>
              <a:buClr>
                <a:srgbClr val="A50021"/>
              </a:buClr>
              <a:buFontTx/>
              <a:buChar char="•"/>
            </a:pPr>
            <a:r>
              <a:rPr lang="el-GR" sz="1800" b="1" dirty="0" smtClean="0">
                <a:solidFill>
                  <a:schemeClr val="accent1"/>
                </a:solidFill>
              </a:rPr>
              <a:t>Αξιόπιστα αποτελέσματα</a:t>
            </a:r>
            <a:r>
              <a:rPr lang="en-US" sz="1800" b="1" dirty="0" smtClean="0">
                <a:solidFill>
                  <a:schemeClr val="accent1"/>
                </a:solidFill>
              </a:rPr>
              <a:t>, </a:t>
            </a:r>
            <a:r>
              <a:rPr lang="el-GR" sz="1800" dirty="0" smtClean="0"/>
              <a:t>σε λιγότερο από 4 ώρες χρησιμοποιώντας την τεχνολογία </a:t>
            </a:r>
            <a:r>
              <a:rPr lang="en-US" sz="1800" dirty="0" smtClean="0"/>
              <a:t>IDEXX ELISA</a:t>
            </a:r>
            <a:endParaRPr lang="en-US" sz="1800" dirty="0"/>
          </a:p>
          <a:p>
            <a:pPr marL="228600" indent="-228600" defTabSz="820738">
              <a:spcBef>
                <a:spcPts val="1000"/>
              </a:spcBef>
              <a:spcAft>
                <a:spcPts val="600"/>
              </a:spcAft>
              <a:buClr>
                <a:srgbClr val="A50021"/>
              </a:buClr>
              <a:buFontTx/>
              <a:buChar char="•"/>
            </a:pPr>
            <a:r>
              <a:rPr lang="el-GR" sz="1800" b="1" dirty="0" smtClean="0">
                <a:solidFill>
                  <a:schemeClr val="accent1"/>
                </a:solidFill>
              </a:rPr>
              <a:t>Διευρυμένες δυνατότητες εξέτασης </a:t>
            </a:r>
            <a:r>
              <a:rPr lang="el-GR" sz="1800" dirty="0" smtClean="0"/>
              <a:t>χρήση απλών δειγμάτων </a:t>
            </a:r>
            <a:r>
              <a:rPr lang="en-US" sz="1800" dirty="0" smtClean="0"/>
              <a:t> </a:t>
            </a:r>
            <a:r>
              <a:rPr lang="el-GR" sz="1800" dirty="0" smtClean="0"/>
              <a:t>γάλακτος</a:t>
            </a:r>
            <a:r>
              <a:rPr lang="en-US" sz="1800" dirty="0" smtClean="0"/>
              <a:t>DHI</a:t>
            </a:r>
            <a:endParaRPr lang="en-US" sz="1800" dirty="0"/>
          </a:p>
          <a:p>
            <a:pPr marL="228600" indent="-228600" defTabSz="820738">
              <a:spcBef>
                <a:spcPts val="1000"/>
              </a:spcBef>
              <a:buClr>
                <a:srgbClr val="A50021"/>
              </a:buClr>
              <a:buFontTx/>
              <a:buChar char="•"/>
            </a:pPr>
            <a:r>
              <a:rPr lang="el-GR" sz="1800" b="1" dirty="0" smtClean="0">
                <a:solidFill>
                  <a:schemeClr val="accent1"/>
                </a:solidFill>
              </a:rPr>
              <a:t>Αυξημένη αποδοτικότητα της αναπαραγωγής</a:t>
            </a:r>
            <a:r>
              <a:rPr lang="en-US" sz="1800" dirty="0" smtClean="0">
                <a:solidFill>
                  <a:schemeClr val="accent1"/>
                </a:solidFill>
              </a:rPr>
              <a:t>—</a:t>
            </a:r>
            <a:r>
              <a:rPr lang="el-GR" sz="1800" dirty="0" smtClean="0">
                <a:solidFill>
                  <a:srgbClr val="000000"/>
                </a:solidFill>
              </a:rPr>
              <a:t>Μικρότερα</a:t>
            </a:r>
            <a:r>
              <a:rPr lang="el-GR" sz="1800" dirty="0" smtClean="0">
                <a:solidFill>
                  <a:schemeClr val="accent1"/>
                </a:solidFill>
              </a:rPr>
              <a:t> </a:t>
            </a:r>
            <a:r>
              <a:rPr lang="el-GR" sz="1800" dirty="0" smtClean="0"/>
              <a:t>διαστήματα τοκετού και αυξημένη γαλακτοπαραγωγή</a:t>
            </a:r>
            <a:endParaRPr lang="en-US" sz="1800" dirty="0"/>
          </a:p>
        </p:txBody>
      </p:sp>
      <p:sp>
        <p:nvSpPr>
          <p:cNvPr id="14340" name="AutoShape 2" descr="http://livelinkprd.idexxi.com/livelink/livelink.exe/88290366/iS_000000905922.jpg?func=doc.Fetch&amp;nodeid=8829036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5163" y="1931218"/>
            <a:ext cx="3208746" cy="3320053"/>
          </a:xfrm>
        </p:spPr>
        <p:txBody>
          <a:bodyPr>
            <a:noAutofit/>
          </a:bodyPr>
          <a:lstStyle/>
          <a:p>
            <a:r>
              <a:rPr lang="el-GR" dirty="0" smtClean="0"/>
              <a:t>Οι αγελάδες είναι πιο κερδοφόρες κατά την διάρκεια της κορύφωσης της απόδοσης παραγωγής</a:t>
            </a:r>
            <a:endParaRPr lang="en-US" dirty="0" smtClean="0"/>
          </a:p>
          <a:p>
            <a:r>
              <a:rPr lang="el-GR" dirty="0" smtClean="0"/>
              <a:t>Στο σημείο καμπής η πρόσοδος ισοδυναμεί με το κόστος παραγωγής</a:t>
            </a:r>
            <a:endParaRPr lang="en-US" dirty="0" smtClean="0"/>
          </a:p>
          <a:p>
            <a:r>
              <a:rPr lang="el-GR" dirty="0" smtClean="0"/>
              <a:t>Μικρότερα διαστήματα τοκετού σημαίνουν μεγαλύτερο αριθμό γαλακτοφοριών –μεγαλύτερο κέρδος</a:t>
            </a:r>
            <a:endParaRPr lang="en-US" dirty="0" smtClean="0"/>
          </a:p>
          <a:p>
            <a:r>
              <a:rPr lang="el-GR" dirty="0" smtClean="0"/>
              <a:t>Παράταση του διαστήματος τοκετού πάνω από 13 μήνες μειώνει τη συνολικό πρόσοδο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54591" y="5646904"/>
            <a:ext cx="81105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Stevenson, J, </a:t>
            </a:r>
            <a:r>
              <a:rPr lang="en-US" sz="1400" dirty="0"/>
              <a:t>Vice President, Dairy Cattle Reproduction Council, Professor, Kansas State University: http://www.progressivedairy.com/dairy-basics/ai-and-breeding/3141-culling-dairy-cattle-for-reproduction-what-you-need-to-know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253" y="2068837"/>
            <a:ext cx="5660363" cy="324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62975" cy="84600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Διάστημα παραγωγής, παραγωγή γάλακτος και κερδοφορί</a:t>
            </a:r>
            <a:r>
              <a:rPr lang="el-GR" sz="4000" dirty="0"/>
              <a:t>α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432425" y="5835650"/>
            <a:ext cx="3711575" cy="1022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ea typeface="ＭＳ Ｐゴシック" pitchFamily="34" charset="-128"/>
              </a:rPr>
              <a:t>Επίδραση της αναπαραγωγής στη γαλακτοπαραγωγή και στην παραγωγή μοσχαριών </a:t>
            </a:r>
            <a:r>
              <a:rPr lang="en-US" sz="2200" i="1" dirty="0" smtClean="0">
                <a:ea typeface="ＭＳ Ｐゴシック" pitchFamily="34" charset="-128"/>
              </a:rPr>
              <a:t/>
            </a:r>
            <a:br>
              <a:rPr lang="en-US" sz="2200" i="1" dirty="0" smtClean="0">
                <a:ea typeface="ＭＳ Ｐゴシック" pitchFamily="34" charset="-128"/>
              </a:rPr>
            </a:br>
            <a:endParaRPr lang="en-GB" sz="2200" dirty="0" smtClean="0">
              <a:ea typeface="ＭＳ Ｐゴシック" pitchFamily="34" charset="-128"/>
            </a:endParaRPr>
          </a:p>
        </p:txBody>
      </p:sp>
      <p:sp>
        <p:nvSpPr>
          <p:cNvPr id="92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308475"/>
            <a:ext cx="8229600" cy="1404938"/>
          </a:xfrm>
        </p:spPr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Η αγελάδα </a:t>
            </a:r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l-GR" dirty="0" smtClean="0">
                <a:ea typeface="ＭＳ Ｐゴシック" pitchFamily="34" charset="-128"/>
              </a:rPr>
              <a:t>και η αγελάδα </a:t>
            </a:r>
            <a:r>
              <a:rPr lang="en-US" dirty="0" smtClean="0">
                <a:ea typeface="ＭＳ Ｐゴシック" pitchFamily="34" charset="-128"/>
              </a:rPr>
              <a:t>B </a:t>
            </a:r>
            <a:r>
              <a:rPr lang="el-GR" dirty="0" smtClean="0">
                <a:ea typeface="ＭＳ Ｐゴシック" pitchFamily="34" charset="-128"/>
              </a:rPr>
              <a:t>έχουν το ίδιο γενετικό παραγωγικό δυναμικό, η μόνη διαφορά τους είναι η αναπαραγωγική απόδοση</a:t>
            </a:r>
            <a:endParaRPr lang="en-GB" dirty="0" smtClean="0">
              <a:ea typeface="ＭＳ Ｐゴシック" pitchFamily="34" charset="-128"/>
            </a:endParaRPr>
          </a:p>
          <a:p>
            <a:r>
              <a:rPr lang="el-GR" dirty="0" smtClean="0">
                <a:ea typeface="ＭＳ Ｐゴシック" pitchFamily="34" charset="-128"/>
              </a:rPr>
              <a:t>Το σχήμα δείχνει τις καμπύλες γαλακτοφορίας των δύο αγελάδων . Σε τρία χρόνια η αγελάδα Α έχει τρείς τοκετούς και η αγελάδα Β μόνο δύο.</a:t>
            </a:r>
          </a:p>
          <a:p>
            <a:r>
              <a:rPr lang="el-GR" dirty="0" smtClean="0">
                <a:ea typeface="ＭＳ Ｐゴシック" pitchFamily="34" charset="-128"/>
              </a:rPr>
              <a:t>Η παραγωγή ανά γαλακτοφορία ρίναι υψηλότερη για την αγελάδα  Β αλλά η αγελάδα Α έχει τρείς γαλακτοφορίες και για το λόγο αυτό υψηλότερη μέση γαλακτοπαραγωγή. 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l-GR" dirty="0" smtClean="0">
                <a:ea typeface="ＭＳ Ｐゴシック" pitchFamily="34" charset="-128"/>
              </a:rPr>
              <a:t>Ανά γαλακτοφορία  η αγελάδα Α έχει ξηρά περίοδο δύο μηνών ενώ η αγελάδα Β τρείς. Εκτός από περισσότερο γάλα  η αγελάδα Α παράγει ένα ακόμα μοσχάρι.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806" y="1479168"/>
            <a:ext cx="5610225" cy="28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57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713</Words>
  <Application>Microsoft Office PowerPoint</Application>
  <PresentationFormat>On-screen Show (4:3)</PresentationFormat>
  <Paragraphs>92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Τεστ εγκυμοσύνης από την Idexx </vt:lpstr>
      <vt:lpstr>PowerPoint Presentation</vt:lpstr>
      <vt:lpstr>PowerPoint Presentation</vt:lpstr>
      <vt:lpstr>Έλεγχος εγκυμοσύνης </vt:lpstr>
      <vt:lpstr>PowerPoint Presentation</vt:lpstr>
      <vt:lpstr>PowerPoint Presentation</vt:lpstr>
      <vt:lpstr>PowerPoint Presentation</vt:lpstr>
      <vt:lpstr>Διάστημα παραγωγής, παραγωγή γάλακτος και κερδοφορία </vt:lpstr>
      <vt:lpstr>Επίδραση της αναπαραγωγής στη γαλακτοπαραγωγή και στην παραγωγή μοσχαριών  </vt:lpstr>
      <vt:lpstr>IDEXX Rapid Visual Pregnancy Test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erp</dc:creator>
  <cp:lastModifiedBy>Δημήτρης Δημητρέλιας</cp:lastModifiedBy>
  <cp:revision>7</cp:revision>
  <dcterms:created xsi:type="dcterms:W3CDTF">2016-05-09T17:48:39Z</dcterms:created>
  <dcterms:modified xsi:type="dcterms:W3CDTF">2021-09-07T15:14:12Z</dcterms:modified>
</cp:coreProperties>
</file>