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16"/>
  </p:notesMasterIdLst>
  <p:handoutMasterIdLst>
    <p:handoutMasterId r:id="rId17"/>
  </p:handoutMasterIdLst>
  <p:sldIdLst>
    <p:sldId id="300" r:id="rId3"/>
    <p:sldId id="901" r:id="rId4"/>
    <p:sldId id="960" r:id="rId5"/>
    <p:sldId id="951" r:id="rId6"/>
    <p:sldId id="950" r:id="rId7"/>
    <p:sldId id="952" r:id="rId8"/>
    <p:sldId id="953" r:id="rId9"/>
    <p:sldId id="954" r:id="rId10"/>
    <p:sldId id="955" r:id="rId11"/>
    <p:sldId id="956" r:id="rId12"/>
    <p:sldId id="958" r:id="rId13"/>
    <p:sldId id="959" r:id="rId14"/>
    <p:sldId id="929" r:id="rId15"/>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689"/>
    <a:srgbClr val="5B9BD5"/>
    <a:srgbClr val="7F7F7F"/>
    <a:srgbClr val="1A33A1"/>
    <a:srgbClr val="D90A1A"/>
    <a:srgbClr val="D50B19"/>
    <a:srgbClr val="D6EA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842" autoAdjust="0"/>
  </p:normalViewPr>
  <p:slideViewPr>
    <p:cSldViewPr snapToGrid="0">
      <p:cViewPr varScale="1">
        <p:scale>
          <a:sx n="63" d="100"/>
          <a:sy n="63" d="100"/>
        </p:scale>
        <p:origin x="408" y="4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2023/4/27</a:t>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2023/4/27</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195017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2023/4/27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srcRect/>
          <a:stretch>
            <a:fillRect/>
          </a:stretch>
        </p:blipFill>
        <p:spPr>
          <a:xfrm>
            <a:off x="875665" y="74295"/>
            <a:ext cx="11339195" cy="674624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一般内容页">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一般内容页">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2" name="图片 21" descr="未标题-1"/>
          <p:cNvPicPr>
            <a:picLocks noChangeAspect="1"/>
          </p:cNvPicPr>
          <p:nvPr userDrawn="1"/>
        </p:nvPicPr>
        <p:blipFill>
          <a:blip r:embed="rId2"/>
          <a:stretch>
            <a:fillRect/>
          </a:stretch>
        </p:blipFill>
        <p:spPr>
          <a:xfrm>
            <a:off x="0" y="0"/>
            <a:ext cx="12192000" cy="6858000"/>
          </a:xfrm>
          <a:prstGeom prst="rect">
            <a:avLst/>
          </a:prstGeom>
        </p:spPr>
      </p:pic>
      <p:grpSp>
        <p:nvGrpSpPr>
          <p:cNvPr id="15" name="组合 14"/>
          <p:cNvGrpSpPr/>
          <p:nvPr userDrawn="1"/>
        </p:nvGrpSpPr>
        <p:grpSpPr>
          <a:xfrm>
            <a:off x="0" y="0"/>
            <a:ext cx="12192000" cy="454660"/>
            <a:chOff x="0" y="0"/>
            <a:chExt cx="19200" cy="716"/>
          </a:xfrm>
        </p:grpSpPr>
        <p:sp>
          <p:nvSpPr>
            <p:cNvPr id="12" name="矩形 11"/>
            <p:cNvSpPr/>
            <p:nvPr/>
          </p:nvSpPr>
          <p:spPr>
            <a:xfrm>
              <a:off x="0" y="0"/>
              <a:ext cx="19200" cy="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pic>
          <p:nvPicPr>
            <p:cNvPr id="4" name="图片 3" descr="资源 29"/>
            <p:cNvPicPr>
              <a:picLocks noChangeAspect="1"/>
            </p:cNvPicPr>
            <p:nvPr/>
          </p:nvPicPr>
          <p:blipFill>
            <a:blip r:embed="rId3"/>
            <a:stretch>
              <a:fillRect/>
            </a:stretch>
          </p:blipFill>
          <p:spPr>
            <a:xfrm>
              <a:off x="341" y="217"/>
              <a:ext cx="2895" cy="278"/>
            </a:xfrm>
            <a:prstGeom prst="rect">
              <a:avLst/>
            </a:prstGeom>
          </p:spPr>
        </p:pic>
      </p:grpSp>
      <p:pic>
        <p:nvPicPr>
          <p:cNvPr id="5" name="Picture 8"/>
          <p:cNvPicPr>
            <a:picLocks noChangeAspect="1" noChangeArrowheads="1"/>
          </p:cNvPicPr>
          <p:nvPr userDrawn="1"/>
        </p:nvPicPr>
        <p:blipFill rotWithShape="1">
          <a:blip r:embed="rId4" cstate="print"/>
          <a:srcRect/>
          <a:stretch>
            <a:fillRect/>
          </a:stretch>
        </p:blipFill>
        <p:spPr bwMode="auto">
          <a:xfrm>
            <a:off x="8648065" y="1127150"/>
            <a:ext cx="3041722" cy="4604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22" name="图片 21" descr="未标题-1"/>
          <p:cNvPicPr>
            <a:picLocks noChangeAspect="1"/>
          </p:cNvPicPr>
          <p:nvPr userDrawn="1"/>
        </p:nvPicPr>
        <p:blipFill>
          <a:blip r:embed="rId2"/>
          <a:stretch>
            <a:fillRect/>
          </a:stretch>
        </p:blipFill>
        <p:spPr>
          <a:xfrm>
            <a:off x="0" y="0"/>
            <a:ext cx="12192000" cy="6858000"/>
          </a:xfrm>
          <a:prstGeom prst="rect">
            <a:avLst/>
          </a:prstGeom>
        </p:spPr>
      </p:pic>
      <p:grpSp>
        <p:nvGrpSpPr>
          <p:cNvPr id="15" name="组合 14"/>
          <p:cNvGrpSpPr/>
          <p:nvPr userDrawn="1"/>
        </p:nvGrpSpPr>
        <p:grpSpPr>
          <a:xfrm>
            <a:off x="0" y="0"/>
            <a:ext cx="12192000" cy="454660"/>
            <a:chOff x="0" y="0"/>
            <a:chExt cx="19200" cy="716"/>
          </a:xfrm>
        </p:grpSpPr>
        <p:sp>
          <p:nvSpPr>
            <p:cNvPr id="12" name="矩形 11"/>
            <p:cNvSpPr/>
            <p:nvPr/>
          </p:nvSpPr>
          <p:spPr>
            <a:xfrm>
              <a:off x="0" y="0"/>
              <a:ext cx="19200" cy="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pic>
          <p:nvPicPr>
            <p:cNvPr id="4" name="图片 3" descr="资源 29"/>
            <p:cNvPicPr>
              <a:picLocks noChangeAspect="1"/>
            </p:cNvPicPr>
            <p:nvPr/>
          </p:nvPicPr>
          <p:blipFill>
            <a:blip r:embed="rId3"/>
            <a:stretch>
              <a:fillRect/>
            </a:stretch>
          </p:blipFill>
          <p:spPr>
            <a:xfrm>
              <a:off x="341" y="217"/>
              <a:ext cx="2895" cy="278"/>
            </a:xfrm>
            <a:prstGeom prst="rect">
              <a:avLst/>
            </a:prstGeom>
          </p:spPr>
        </p:pic>
      </p:grpSp>
      <p:pic>
        <p:nvPicPr>
          <p:cNvPr id="6" name="Picture 9"/>
          <p:cNvPicPr>
            <a:picLocks noChangeAspect="1" noChangeArrowheads="1"/>
          </p:cNvPicPr>
          <p:nvPr userDrawn="1"/>
        </p:nvPicPr>
        <p:blipFill rotWithShape="1">
          <a:blip r:embed="rId4" cstate="print"/>
          <a:srcRect/>
          <a:stretch>
            <a:fillRect/>
          </a:stretch>
        </p:blipFill>
        <p:spPr bwMode="auto">
          <a:xfrm>
            <a:off x="8801303" y="1350112"/>
            <a:ext cx="2595493" cy="43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2023/4/27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pic>
        <p:nvPicPr>
          <p:cNvPr id="7" name="图片 6" descr="7副本"/>
          <p:cNvPicPr>
            <a:picLocks noChangeAspect="1"/>
          </p:cNvPicPr>
          <p:nvPr userDrawn="1"/>
        </p:nvPicPr>
        <p:blipFill>
          <a:blip r:embed="rId2"/>
          <a:stretch>
            <a:fillRect/>
          </a:stretch>
        </p:blipFill>
        <p:spPr>
          <a:xfrm>
            <a:off x="11430" y="15875"/>
            <a:ext cx="12192000" cy="6858000"/>
          </a:xfrm>
          <a:prstGeom prst="rect">
            <a:avLst/>
          </a:prstGeom>
        </p:spPr>
      </p:pic>
      <p:sp>
        <p:nvSpPr>
          <p:cNvPr id="8" name="矩形 7"/>
          <p:cNvSpPr/>
          <p:nvPr userDrawn="1"/>
        </p:nvSpPr>
        <p:spPr>
          <a:xfrm>
            <a:off x="11430" y="15558"/>
            <a:ext cx="12192000" cy="6858635"/>
          </a:xfrm>
          <a:prstGeom prst="rect">
            <a:avLst/>
          </a:prstGeom>
          <a:gradFill>
            <a:gsLst>
              <a:gs pos="50000">
                <a:schemeClr val="bg1">
                  <a:alpha val="100000"/>
                </a:schemeClr>
              </a:gs>
              <a:gs pos="100000">
                <a:schemeClr val="bg1">
                  <a:alpha val="25000"/>
                </a:schemeClr>
              </a:gs>
            </a:gsLst>
            <a:lin ang="162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pic>
        <p:nvPicPr>
          <p:cNvPr id="9" name="图片 8" descr="背景线条1"/>
          <p:cNvPicPr>
            <a:picLocks noChangeAspect="1"/>
          </p:cNvPicPr>
          <p:nvPr userDrawn="1"/>
        </p:nvPicPr>
        <p:blipFill>
          <a:blip r:embed="rId3"/>
          <a:stretch>
            <a:fillRect/>
          </a:stretch>
        </p:blipFill>
        <p:spPr>
          <a:xfrm>
            <a:off x="9208" y="15558"/>
            <a:ext cx="12193905" cy="685863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2023/4/27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pic>
        <p:nvPicPr>
          <p:cNvPr id="24" name="图片 23" descr="第四代手柄 副本"/>
          <p:cNvPicPr>
            <a:picLocks noChangeAspect="1"/>
          </p:cNvPicPr>
          <p:nvPr userDrawn="1"/>
        </p:nvPicPr>
        <p:blipFill>
          <a:blip r:embed="rId2"/>
          <a:stretch>
            <a:fillRect/>
          </a:stretch>
        </p:blipFill>
        <p:spPr>
          <a:xfrm>
            <a:off x="0" y="683895"/>
            <a:ext cx="2742565" cy="2197735"/>
          </a:xfrm>
          <a:prstGeom prst="rect">
            <a:avLst/>
          </a:prstGeom>
        </p:spPr>
      </p:pic>
      <p:pic>
        <p:nvPicPr>
          <p:cNvPr id="22" name="图片 21" descr="AQ-200副本"/>
          <p:cNvPicPr>
            <a:picLocks noChangeAspect="1"/>
          </p:cNvPicPr>
          <p:nvPr userDrawn="1"/>
        </p:nvPicPr>
        <p:blipFill>
          <a:blip r:embed="rId3"/>
          <a:srcRect/>
          <a:stretch>
            <a:fillRect/>
          </a:stretch>
        </p:blipFill>
        <p:spPr>
          <a:xfrm>
            <a:off x="9725025" y="720725"/>
            <a:ext cx="2466975" cy="3122930"/>
          </a:xfrm>
          <a:prstGeom prst="rect">
            <a:avLst/>
          </a:prstGeom>
          <a:effectLst/>
        </p:spPr>
      </p:pic>
      <p:sp>
        <p:nvSpPr>
          <p:cNvPr id="74" name="矩形 73"/>
          <p:cNvSpPr/>
          <p:nvPr userDrawn="1"/>
        </p:nvSpPr>
        <p:spPr>
          <a:xfrm>
            <a:off x="0" y="-317"/>
            <a:ext cx="12192000" cy="6858635"/>
          </a:xfrm>
          <a:prstGeom prst="rect">
            <a:avLst/>
          </a:prstGeom>
          <a:gradFill>
            <a:gsLst>
              <a:gs pos="50000">
                <a:schemeClr val="bg1">
                  <a:alpha val="100000"/>
                </a:schemeClr>
              </a:gs>
              <a:gs pos="100000">
                <a:schemeClr val="bg1">
                  <a:alpha val="25000"/>
                </a:schemeClr>
              </a:gs>
            </a:gsLst>
            <a:lin ang="162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71" name="图片 70" descr="WechatIMG3871554858943_.pic_hd"/>
          <p:cNvPicPr>
            <a:picLocks noChangeAspect="1"/>
          </p:cNvPicPr>
          <p:nvPr userDrawn="1"/>
        </p:nvPicPr>
        <p:blipFill>
          <a:blip r:embed="rId2"/>
          <a:srcRect/>
          <a:stretch>
            <a:fillRect/>
          </a:stretch>
        </p:blipFill>
        <p:spPr>
          <a:xfrm>
            <a:off x="252095" y="0"/>
            <a:ext cx="4786630" cy="2910205"/>
          </a:xfrm>
          <a:prstGeom prst="rect">
            <a:avLst/>
          </a:prstGeom>
        </p:spPr>
      </p:pic>
      <p:sp>
        <p:nvSpPr>
          <p:cNvPr id="10" name="矩形 9"/>
          <p:cNvSpPr/>
          <p:nvPr userDrawn="1"/>
        </p:nvSpPr>
        <p:spPr>
          <a:xfrm>
            <a:off x="0" y="-635"/>
            <a:ext cx="12192000" cy="685863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descr="03"/>
          <p:cNvPicPr>
            <a:picLocks noChangeAspect="1"/>
          </p:cNvPicPr>
          <p:nvPr userDrawn="1"/>
        </p:nvPicPr>
        <p:blipFill>
          <a:blip r:embed="rId2"/>
          <a:srcRect/>
          <a:stretch>
            <a:fillRect/>
          </a:stretch>
        </p:blipFill>
        <p:spPr>
          <a:xfrm>
            <a:off x="0" y="0"/>
            <a:ext cx="4660265" cy="3516630"/>
          </a:xfrm>
          <a:prstGeom prst="rect">
            <a:avLst/>
          </a:prstGeom>
        </p:spPr>
      </p:pic>
      <p:sp>
        <p:nvSpPr>
          <p:cNvPr id="13" name="矩形 12"/>
          <p:cNvSpPr/>
          <p:nvPr userDrawn="1"/>
        </p:nvSpPr>
        <p:spPr>
          <a:xfrm>
            <a:off x="0" y="0"/>
            <a:ext cx="12192000" cy="685863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738505" y="5080"/>
            <a:ext cx="11506200" cy="6477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709930" y="-635"/>
            <a:ext cx="13008610" cy="685927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7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7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7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7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4.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25.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26.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2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4.pn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6.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9.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20.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21.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24.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1"/>
          <p:cNvPicPr>
            <a:picLocks noChangeAspect="1"/>
          </p:cNvPicPr>
          <p:nvPr/>
        </p:nvPicPr>
        <p:blipFill>
          <a:blip r:embed="rId6"/>
          <a:stretch>
            <a:fillRect/>
          </a:stretch>
        </p:blipFill>
        <p:spPr>
          <a:xfrm>
            <a:off x="0" y="0"/>
            <a:ext cx="12192000" cy="6858000"/>
          </a:xfrm>
          <a:prstGeom prst="rect">
            <a:avLst/>
          </a:prstGeom>
        </p:spPr>
      </p:pic>
      <p:sp>
        <p:nvSpPr>
          <p:cNvPr id="8" name="文本框 21"/>
          <p:cNvSpPr txBox="1"/>
          <p:nvPr>
            <p:custDataLst>
              <p:tags r:id="rId1"/>
            </p:custDataLst>
          </p:nvPr>
        </p:nvSpPr>
        <p:spPr>
          <a:xfrm>
            <a:off x="3025541" y="3131884"/>
            <a:ext cx="6140918" cy="646331"/>
          </a:xfrm>
          <a:prstGeom prst="rect">
            <a:avLst/>
          </a:prstGeom>
          <a:noFill/>
        </p:spPr>
        <p:txBody>
          <a:bodyPr wrap="square" rtlCol="0">
            <a:spAutoFit/>
          </a:bodyPr>
          <a:lstStyle/>
          <a:p>
            <a:pPr algn="ctr"/>
            <a:r>
              <a:rPr lang="en-US" altLang="zh-CN" sz="3600" dirty="0">
                <a:solidFill>
                  <a:schemeClr val="bg1"/>
                </a:solidFill>
                <a:uFillTx/>
                <a:latin typeface="微软雅黑" panose="020B0503020204020204" charset="-122"/>
                <a:ea typeface="微软雅黑" panose="020B0503020204020204" charset="-122"/>
              </a:rPr>
              <a:t>- Introduction to OR-100</a:t>
            </a:r>
            <a:r>
              <a:rPr lang="zh-CN" altLang="en-US" sz="3600" dirty="0">
                <a:solidFill>
                  <a:schemeClr val="bg1"/>
                </a:solidFill>
                <a:uFillTx/>
                <a:latin typeface="微软雅黑" panose="020B0503020204020204" charset="-122"/>
                <a:ea typeface="微软雅黑" panose="020B0503020204020204" charset="-122"/>
              </a:rPr>
              <a:t> </a:t>
            </a:r>
            <a:r>
              <a:rPr lang="en-US" altLang="zh-CN" sz="3600" dirty="0">
                <a:solidFill>
                  <a:schemeClr val="bg1"/>
                </a:solidFill>
                <a:uFillTx/>
                <a:latin typeface="微软雅黑" panose="020B0503020204020204" charset="-122"/>
                <a:ea typeface="微软雅黑" panose="020B0503020204020204" charset="-122"/>
              </a:rPr>
              <a:t>-</a:t>
            </a:r>
          </a:p>
        </p:txBody>
      </p:sp>
      <p:sp>
        <p:nvSpPr>
          <p:cNvPr id="9" name="TextBox 6"/>
          <p:cNvSpPr txBox="1"/>
          <p:nvPr>
            <p:custDataLst>
              <p:tags r:id="rId2"/>
            </p:custDataLst>
          </p:nvPr>
        </p:nvSpPr>
        <p:spPr>
          <a:xfrm>
            <a:off x="5058412" y="6055244"/>
            <a:ext cx="2075180" cy="245110"/>
          </a:xfrm>
          <a:prstGeom prst="rect">
            <a:avLst/>
          </a:prstGeom>
          <a:noFill/>
        </p:spPr>
        <p:txBody>
          <a:bodyPr wrap="none" rtlCol="0">
            <a:spAutoFit/>
          </a:bodyPr>
          <a:lstStyle/>
          <a:p>
            <a:pPr algn="ctr"/>
            <a:r>
              <a:rPr lang="en-US" altLang="zh-CN" sz="1000" dirty="0">
                <a:solidFill>
                  <a:schemeClr val="bg1"/>
                </a:solidFill>
                <a:latin typeface="微软雅黑" panose="020B0503020204020204" charset="-122"/>
                <a:ea typeface="微软雅黑" panose="020B0503020204020204" charset="-122"/>
                <a:cs typeface="微软雅黑" panose="020B0503020204020204" charset="-122"/>
              </a:rPr>
              <a:t>AOHUA ENDOSCOPY CO., LTD.</a:t>
            </a:r>
          </a:p>
        </p:txBody>
      </p:sp>
      <p:sp>
        <p:nvSpPr>
          <p:cNvPr id="3" name="TextBox 7"/>
          <p:cNvSpPr txBox="1"/>
          <p:nvPr>
            <p:custDataLst>
              <p:tags r:id="rId3"/>
            </p:custDataLst>
          </p:nvPr>
        </p:nvSpPr>
        <p:spPr>
          <a:xfrm>
            <a:off x="4475205" y="6343563"/>
            <a:ext cx="3241593" cy="200055"/>
          </a:xfrm>
          <a:prstGeom prst="rect">
            <a:avLst/>
          </a:prstGeom>
          <a:noFill/>
        </p:spPr>
        <p:txBody>
          <a:bodyPr wrap="none" rtlCol="0">
            <a:spAutoFit/>
          </a:bodyPr>
          <a:lstStyle/>
          <a:p>
            <a:pPr algn="ctr"/>
            <a:r>
              <a:rPr lang="en-US" altLang="zh-CN" sz="700" dirty="0">
                <a:solidFill>
                  <a:schemeClr val="bg1">
                    <a:lumMod val="75000"/>
                  </a:schemeClr>
                </a:solidFill>
                <a:latin typeface="微软雅黑" panose="020B0503020204020204" charset="-122"/>
                <a:ea typeface="微软雅黑" panose="020B0503020204020204" charset="-122"/>
              </a:rPr>
              <a:t>Copyright©1994-2023 Aohua Endoscopy Co., Ltd. All Rights Reserved. </a:t>
            </a:r>
          </a:p>
        </p:txBody>
      </p:sp>
      <p:pic>
        <p:nvPicPr>
          <p:cNvPr id="5" name="图片 4" descr="资源 1"/>
          <p:cNvPicPr>
            <a:picLocks noChangeAspect="1"/>
          </p:cNvPicPr>
          <p:nvPr/>
        </p:nvPicPr>
        <p:blipFill>
          <a:blip r:embed="rId7" cstate="print"/>
          <a:stretch>
            <a:fillRect/>
          </a:stretch>
        </p:blipFill>
        <p:spPr>
          <a:xfrm>
            <a:off x="4749800" y="2277030"/>
            <a:ext cx="2693670" cy="4616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658"/>
    </mc:Choice>
    <mc:Fallback xmlns="">
      <p:transition spd="slow" advTm="565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2000" cy="454660"/>
            <a:chOff x="0" y="0"/>
            <a:chExt cx="19200" cy="716"/>
          </a:xfrm>
        </p:grpSpPr>
        <p:sp>
          <p:nvSpPr>
            <p:cNvPr id="12" name="矩形 11"/>
            <p:cNvSpPr/>
            <p:nvPr/>
          </p:nvSpPr>
          <p:spPr>
            <a:xfrm>
              <a:off x="0" y="0"/>
              <a:ext cx="19200" cy="716"/>
            </a:xfrm>
            <a:prstGeom prst="rect">
              <a:avLst/>
            </a:prstGeom>
            <a:solidFill>
              <a:srgbClr val="01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pic>
          <p:nvPicPr>
            <p:cNvPr id="56" name="Picture 2" descr="G:\澳华2018 VI\2018版logo 不同尺寸位图库\大-CN-横版-白.png"/>
            <p:cNvPicPr>
              <a:picLocks noChangeAspect="1" noChangeArrowheads="1"/>
            </p:cNvPicPr>
            <p:nvPr>
              <p:custDataLst>
                <p:tags r:id="rId1"/>
              </p:custDataLst>
            </p:nvPr>
          </p:nvPicPr>
          <p:blipFill>
            <a:blip r:embed="rId4" cstate="print"/>
            <a:srcRect/>
            <a:stretch>
              <a:fillRect/>
            </a:stretch>
          </p:blipFill>
          <p:spPr bwMode="auto">
            <a:xfrm>
              <a:off x="341" y="220"/>
              <a:ext cx="1631" cy="27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文本框 15"/>
          <p:cNvSpPr txBox="1"/>
          <p:nvPr/>
        </p:nvSpPr>
        <p:spPr>
          <a:xfrm>
            <a:off x="2694106" y="817225"/>
            <a:ext cx="6803788" cy="461665"/>
          </a:xfrm>
          <a:prstGeom prst="rect">
            <a:avLst/>
          </a:prstGeom>
          <a:noFill/>
        </p:spPr>
        <p:txBody>
          <a:bodyPr wrap="square" rtlCol="0">
            <a:spAutoFit/>
          </a:bodyPr>
          <a:lstStyle>
            <a:defPPr>
              <a:defRPr lang="zh-CN"/>
            </a:defPPr>
            <a:lvl1pPr>
              <a:defRPr spc="300">
                <a:solidFill>
                  <a:srgbClr val="011689"/>
                </a:solidFill>
                <a:latin typeface="微软雅黑" panose="020B0503020204020204" charset="-122"/>
                <a:ea typeface="微软雅黑" panose="020B0503020204020204" charset="-122"/>
              </a:defRPr>
            </a:lvl1pPr>
          </a:lstStyle>
          <a:p>
            <a:pPr algn="ctr"/>
            <a:r>
              <a:rPr lang="en-US" sz="2400" b="1" spc="0" dirty="0"/>
              <a:t>- Manage Your Patient -</a:t>
            </a:r>
          </a:p>
        </p:txBody>
      </p:sp>
      <p:sp>
        <p:nvSpPr>
          <p:cNvPr id="3" name="文本框 2"/>
          <p:cNvSpPr txBox="1"/>
          <p:nvPr/>
        </p:nvSpPr>
        <p:spPr>
          <a:xfrm>
            <a:off x="1252220" y="1728152"/>
            <a:ext cx="9460698" cy="3476625"/>
          </a:xfrm>
          <a:prstGeom prst="rect">
            <a:avLst/>
          </a:prstGeom>
          <a:noFill/>
        </p:spPr>
        <p:txBody>
          <a:bodyPr wrap="square" rtlCol="0">
            <a:spAutoFit/>
          </a:bodyPr>
          <a:lstStyle/>
          <a:p>
            <a:pPr marL="285750" indent="-285750">
              <a:buFont typeface="Arial" panose="020B0704020202020204" pitchFamily="34" charset="0"/>
              <a:buChar char="•"/>
            </a:pPr>
            <a:r>
              <a:rPr lang="en-US" altLang="zh-CN" sz="2000" b="1" dirty="0">
                <a:solidFill>
                  <a:srgbClr val="011689"/>
                </a:solidFill>
                <a:latin typeface="微软雅黑" panose="020B0503020204020204" charset="-122"/>
                <a:ea typeface="微软雅黑" panose="020B0503020204020204" charset="-122"/>
              </a:rPr>
              <a:t>Patient report management system</a:t>
            </a:r>
            <a:r>
              <a:rPr lang="en-US" altLang="zh-CN" sz="2000" dirty="0">
                <a:latin typeface="Söhne"/>
              </a:rPr>
              <a:t> </a:t>
            </a:r>
            <a:r>
              <a:rPr lang="en-US" altLang="zh-CN" sz="2000" dirty="0">
                <a:effectLst/>
                <a:cs typeface="+mn-lt"/>
              </a:rPr>
              <a:t>helps veterinarians easily manage patient information, with features like an on-screen keyboard. Patient information can be stored in individual folders. </a:t>
            </a:r>
            <a:r>
              <a:rPr lang="en-US" altLang="zh-CN" sz="2000" dirty="0">
                <a:solidFill>
                  <a:srgbClr val="FF0000"/>
                </a:solidFill>
                <a:effectLst/>
                <a:cs typeface="+mn-lt"/>
              </a:rPr>
              <a:t>(under developing)</a:t>
            </a:r>
          </a:p>
          <a:p>
            <a:pPr marL="285750" indent="-285750">
              <a:buFont typeface="Arial" panose="020B0704020202020204" pitchFamily="34" charset="0"/>
              <a:buChar char="•"/>
            </a:pPr>
            <a:endParaRPr lang="en-US" altLang="zh-CN" sz="2000" dirty="0">
              <a:effectLst/>
              <a:cs typeface="+mn-lt"/>
            </a:endParaRPr>
          </a:p>
          <a:p>
            <a:pPr marL="285750" indent="-285750" algn="l">
              <a:buClrTx/>
              <a:buSzTx/>
              <a:buFont typeface="Arial" panose="020B0704020202020204" pitchFamily="34" charset="0"/>
              <a:buChar char="•"/>
            </a:pPr>
            <a:r>
              <a:rPr lang="en-US" altLang="zh-CN" sz="2000" b="1" dirty="0">
                <a:solidFill>
                  <a:srgbClr val="011689"/>
                </a:solidFill>
                <a:latin typeface="微软雅黑" panose="020B0503020204020204" charset="-122"/>
                <a:ea typeface="微软雅黑" panose="020B0503020204020204" charset="-122"/>
              </a:rPr>
              <a:t>Network interface </a:t>
            </a:r>
            <a:r>
              <a:rPr lang="en-US" altLang="zh-CN" sz="2000" dirty="0">
                <a:effectLst/>
                <a:cs typeface="+mn-lt"/>
              </a:rPr>
              <a:t>for direct connection to workstations and other systems, such as HIS/PACS, for importing and exporting patient data. </a:t>
            </a:r>
            <a:r>
              <a:rPr lang="en-US" altLang="zh-CN" sz="2000" dirty="0">
                <a:solidFill>
                  <a:srgbClr val="FF0000"/>
                </a:solidFill>
                <a:effectLst/>
                <a:cs typeface="+mn-lt"/>
              </a:rPr>
              <a:t>(under developing)</a:t>
            </a:r>
          </a:p>
          <a:p>
            <a:pPr marL="285750" indent="-285750">
              <a:buFont typeface="Arial" panose="020B0704020202020204" pitchFamily="34" charset="0"/>
              <a:buChar char="•"/>
            </a:pPr>
            <a:endParaRPr lang="en-US" altLang="zh-CN" sz="2000" kern="100" dirty="0">
              <a:effectLst/>
              <a:latin typeface="Söhne"/>
              <a:ea typeface="等线" panose="02010600030101010101" pitchFamily="2" charset="-122"/>
              <a:cs typeface="Times New Roman" panose="02020803070505020304" pitchFamily="18" charset="0"/>
            </a:endParaRPr>
          </a:p>
          <a:p>
            <a:pPr marL="285750" indent="-285750">
              <a:buFont typeface="Arial" panose="020B0704020202020204" pitchFamily="34" charset="0"/>
              <a:buChar char="•"/>
            </a:pPr>
            <a:r>
              <a:rPr lang="en-US" altLang="zh-CN" sz="2000" b="1" dirty="0">
                <a:solidFill>
                  <a:srgbClr val="011689"/>
                </a:solidFill>
                <a:latin typeface="微软雅黑" panose="020B0503020204020204" charset="-122"/>
                <a:ea typeface="微软雅黑" panose="020B0503020204020204" charset="-122"/>
              </a:rPr>
              <a:t>Record both video and audio </a:t>
            </a:r>
            <a:r>
              <a:rPr lang="en-US" altLang="zh-CN" sz="2000" dirty="0">
                <a:effectLst/>
                <a:cs typeface="+mn-lt"/>
              </a:rPr>
              <a:t>(the doctor's voice) by connecting an external microphone to the main unit, which is convenient for teaching and patient managing.</a:t>
            </a:r>
            <a:r>
              <a:rPr lang="en-US" altLang="zh-CN" sz="2000" dirty="0">
                <a:solidFill>
                  <a:srgbClr val="FF0000"/>
                </a:solidFill>
                <a:effectLst/>
                <a:cs typeface="+mn-lt"/>
              </a:rPr>
              <a:t> (under developing)</a:t>
            </a:r>
          </a:p>
          <a:p>
            <a:endParaRPr lang="en-US" altLang="zh-CN" sz="2000" dirty="0">
              <a:solidFill>
                <a:srgbClr val="FF0000"/>
              </a:solidFill>
              <a:effectLst/>
              <a:cs typeface="+mn-lt"/>
            </a:endParaRPr>
          </a:p>
        </p:txBody>
      </p:sp>
      <p:pic>
        <p:nvPicPr>
          <p:cNvPr id="2" name="图片 1"/>
          <p:cNvPicPr>
            <a:picLocks noChangeAspect="1"/>
          </p:cNvPicPr>
          <p:nvPr/>
        </p:nvPicPr>
        <p:blipFill rotWithShape="1">
          <a:blip r:embed="rId5"/>
          <a:srcRect t="14263" b="17087"/>
          <a:stretch>
            <a:fillRect/>
          </a:stretch>
        </p:blipFill>
        <p:spPr>
          <a:xfrm>
            <a:off x="5127219" y="4303395"/>
            <a:ext cx="4339133" cy="23266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847"/>
    </mc:Choice>
    <mc:Fallback xmlns="">
      <p:transition spd="slow" advTm="1084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2000" cy="454660"/>
            <a:chOff x="0" y="0"/>
            <a:chExt cx="19200" cy="716"/>
          </a:xfrm>
        </p:grpSpPr>
        <p:sp>
          <p:nvSpPr>
            <p:cNvPr id="12" name="矩形 11"/>
            <p:cNvSpPr/>
            <p:nvPr/>
          </p:nvSpPr>
          <p:spPr>
            <a:xfrm>
              <a:off x="0" y="0"/>
              <a:ext cx="19200" cy="716"/>
            </a:xfrm>
            <a:prstGeom prst="rect">
              <a:avLst/>
            </a:prstGeom>
            <a:solidFill>
              <a:srgbClr val="01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pic>
          <p:nvPicPr>
            <p:cNvPr id="56" name="Picture 2" descr="G:\澳华2018 VI\2018版logo 不同尺寸位图库\大-CN-横版-白.png"/>
            <p:cNvPicPr>
              <a:picLocks noChangeAspect="1" noChangeArrowheads="1"/>
            </p:cNvPicPr>
            <p:nvPr>
              <p:custDataLst>
                <p:tags r:id="rId1"/>
              </p:custDataLst>
            </p:nvPr>
          </p:nvPicPr>
          <p:blipFill>
            <a:blip r:embed="rId4" cstate="print"/>
            <a:srcRect/>
            <a:stretch>
              <a:fillRect/>
            </a:stretch>
          </p:blipFill>
          <p:spPr bwMode="auto">
            <a:xfrm>
              <a:off x="341" y="220"/>
              <a:ext cx="1631" cy="27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文本框 15"/>
          <p:cNvSpPr txBox="1"/>
          <p:nvPr/>
        </p:nvSpPr>
        <p:spPr>
          <a:xfrm>
            <a:off x="2694106" y="817225"/>
            <a:ext cx="6803788" cy="461665"/>
          </a:xfrm>
          <a:prstGeom prst="rect">
            <a:avLst/>
          </a:prstGeom>
          <a:noFill/>
        </p:spPr>
        <p:txBody>
          <a:bodyPr wrap="square" rtlCol="0">
            <a:spAutoFit/>
          </a:bodyPr>
          <a:lstStyle>
            <a:defPPr>
              <a:defRPr lang="zh-CN"/>
            </a:defPPr>
            <a:lvl1pPr>
              <a:defRPr spc="300">
                <a:solidFill>
                  <a:srgbClr val="011689"/>
                </a:solidFill>
                <a:latin typeface="微软雅黑" panose="020B0503020204020204" charset="-122"/>
                <a:ea typeface="微软雅黑" panose="020B0503020204020204" charset="-122"/>
              </a:defRPr>
            </a:lvl1pPr>
          </a:lstStyle>
          <a:p>
            <a:pPr algn="ctr"/>
            <a:r>
              <a:rPr lang="en-US" sz="2400" b="1" spc="0" dirty="0"/>
              <a:t>- Humanization -</a:t>
            </a:r>
          </a:p>
        </p:txBody>
      </p:sp>
      <p:sp>
        <p:nvSpPr>
          <p:cNvPr id="3" name="文本框 2"/>
          <p:cNvSpPr txBox="1"/>
          <p:nvPr/>
        </p:nvSpPr>
        <p:spPr>
          <a:xfrm>
            <a:off x="1252220" y="1728152"/>
            <a:ext cx="9460698" cy="2245360"/>
          </a:xfrm>
          <a:prstGeom prst="rect">
            <a:avLst/>
          </a:prstGeom>
          <a:noFill/>
        </p:spPr>
        <p:txBody>
          <a:bodyPr wrap="square" rtlCol="0">
            <a:spAutoFit/>
          </a:bodyPr>
          <a:lstStyle/>
          <a:p>
            <a:pPr marL="285750" indent="-285750">
              <a:buFont typeface="Arial" panose="020B0704020202020204" pitchFamily="34" charset="0"/>
              <a:buChar char="•"/>
            </a:pPr>
            <a:r>
              <a:rPr lang="en-US" altLang="zh-CN" sz="2000" b="1" dirty="0">
                <a:solidFill>
                  <a:srgbClr val="011689"/>
                </a:solidFill>
                <a:latin typeface="微软雅黑" panose="020B0503020204020204" charset="-122"/>
                <a:ea typeface="微软雅黑" panose="020B0503020204020204" charset="-122"/>
              </a:rPr>
              <a:t>User presets </a:t>
            </a:r>
            <a:r>
              <a:rPr lang="en-US" altLang="zh-CN" sz="2000" dirty="0">
                <a:effectLst/>
                <a:cs typeface="+mn-lt"/>
              </a:rPr>
              <a:t>allow you to save your own settings and apply them with just one click.</a:t>
            </a:r>
          </a:p>
          <a:p>
            <a:pPr marL="285750" indent="-285750">
              <a:buFont typeface="Arial" panose="020B0704020202020204" pitchFamily="34" charset="0"/>
              <a:buChar char="•"/>
            </a:pPr>
            <a:endParaRPr lang="en-US" altLang="zh-CN" sz="2000" dirty="0">
              <a:latin typeface="Söhne"/>
            </a:endParaRPr>
          </a:p>
          <a:p>
            <a:pPr marL="285750" indent="-285750" algn="l">
              <a:buClrTx/>
              <a:buSzTx/>
              <a:buFont typeface="Arial" panose="020B0704020202020204" pitchFamily="34" charset="0"/>
              <a:buChar char="•"/>
            </a:pPr>
            <a:r>
              <a:rPr lang="en-US" altLang="zh-CN" sz="2000" b="1" dirty="0">
                <a:solidFill>
                  <a:srgbClr val="011689"/>
                </a:solidFill>
                <a:latin typeface="微软雅黑" panose="020B0503020204020204" charset="-122"/>
                <a:ea typeface="微软雅黑" panose="020B0503020204020204" charset="-122"/>
              </a:rPr>
              <a:t>Reduce manual operations </a:t>
            </a:r>
            <a:r>
              <a:rPr lang="en-US" altLang="zh-CN" sz="2000" dirty="0">
                <a:effectLst/>
                <a:cs typeface="+mn-lt"/>
              </a:rPr>
              <a:t>with features like automatic startup for the air pump and light source.</a:t>
            </a:r>
          </a:p>
          <a:p>
            <a:pPr marL="285750" indent="-285750">
              <a:buFont typeface="Arial" panose="020B0704020202020204" pitchFamily="34" charset="0"/>
              <a:buChar char="•"/>
            </a:pPr>
            <a:endParaRPr lang="en-US" altLang="zh-CN" sz="2000" kern="100" dirty="0">
              <a:effectLst/>
              <a:latin typeface="Söhne"/>
              <a:ea typeface="等线" panose="02010600030101010101" pitchFamily="2" charset="-122"/>
              <a:cs typeface="Times New Roman" panose="02020803070505020304" pitchFamily="18" charset="0"/>
            </a:endParaRPr>
          </a:p>
          <a:p>
            <a:pPr marL="285750" indent="-285750" algn="l">
              <a:buClrTx/>
              <a:buSzTx/>
              <a:buFont typeface="Arial" panose="020B0704020202020204" pitchFamily="34" charset="0"/>
              <a:buChar char="•"/>
            </a:pPr>
            <a:r>
              <a:rPr lang="en-US" altLang="zh-CN" sz="2000" b="1" dirty="0">
                <a:solidFill>
                  <a:srgbClr val="011689"/>
                </a:solidFill>
                <a:latin typeface="微软雅黑" panose="020B0503020204020204" charset="-122"/>
                <a:ea typeface="微软雅黑" panose="020B0503020204020204" charset="-122"/>
              </a:rPr>
              <a:t>Auxiliary water inlet </a:t>
            </a:r>
            <a:r>
              <a:rPr lang="en-US" altLang="zh-CN" sz="2000" dirty="0">
                <a:effectLst/>
                <a:cs typeface="+mn-lt"/>
              </a:rPr>
              <a:t>for washing away foreign bodies or cleaning wounds.</a:t>
            </a:r>
          </a:p>
          <a:p>
            <a:endParaRPr lang="en-US" altLang="zh-CN" sz="2000" dirty="0">
              <a:latin typeface="Söhne"/>
            </a:endParaRPr>
          </a:p>
        </p:txBody>
      </p:sp>
      <p:pic>
        <p:nvPicPr>
          <p:cNvPr id="2050" name="Picture 2" descr="Humanization - Home | Faceboo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6100" y="3974921"/>
            <a:ext cx="2219801" cy="22198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10847"/>
    </mc:Choice>
    <mc:Fallback xmlns="">
      <p:transition spd="slow" advTm="1084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2000" cy="454660"/>
            <a:chOff x="0" y="0"/>
            <a:chExt cx="19200" cy="716"/>
          </a:xfrm>
        </p:grpSpPr>
        <p:sp>
          <p:nvSpPr>
            <p:cNvPr id="12" name="矩形 11"/>
            <p:cNvSpPr/>
            <p:nvPr/>
          </p:nvSpPr>
          <p:spPr>
            <a:xfrm>
              <a:off x="0" y="0"/>
              <a:ext cx="19200" cy="716"/>
            </a:xfrm>
            <a:prstGeom prst="rect">
              <a:avLst/>
            </a:prstGeom>
            <a:solidFill>
              <a:srgbClr val="01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pic>
          <p:nvPicPr>
            <p:cNvPr id="56" name="Picture 2" descr="G:\澳华2018 VI\2018版logo 不同尺寸位图库\大-CN-横版-白.png"/>
            <p:cNvPicPr>
              <a:picLocks noChangeAspect="1" noChangeArrowheads="1"/>
            </p:cNvPicPr>
            <p:nvPr>
              <p:custDataLst>
                <p:tags r:id="rId1"/>
              </p:custDataLst>
            </p:nvPr>
          </p:nvPicPr>
          <p:blipFill>
            <a:blip r:embed="rId4" cstate="print"/>
            <a:srcRect/>
            <a:stretch>
              <a:fillRect/>
            </a:stretch>
          </p:blipFill>
          <p:spPr bwMode="auto">
            <a:xfrm>
              <a:off x="341" y="220"/>
              <a:ext cx="1631" cy="27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文本框 15"/>
          <p:cNvSpPr txBox="1"/>
          <p:nvPr/>
        </p:nvSpPr>
        <p:spPr>
          <a:xfrm>
            <a:off x="2694106" y="817225"/>
            <a:ext cx="6803788" cy="461665"/>
          </a:xfrm>
          <a:prstGeom prst="rect">
            <a:avLst/>
          </a:prstGeom>
          <a:noFill/>
        </p:spPr>
        <p:txBody>
          <a:bodyPr wrap="square" rtlCol="0">
            <a:spAutoFit/>
          </a:bodyPr>
          <a:lstStyle>
            <a:defPPr>
              <a:defRPr lang="zh-CN"/>
            </a:defPPr>
            <a:lvl1pPr>
              <a:defRPr spc="300">
                <a:solidFill>
                  <a:srgbClr val="011689"/>
                </a:solidFill>
                <a:latin typeface="微软雅黑" panose="020B0503020204020204" charset="-122"/>
                <a:ea typeface="微软雅黑" panose="020B0503020204020204" charset="-122"/>
              </a:defRPr>
            </a:lvl1pPr>
          </a:lstStyle>
          <a:p>
            <a:pPr algn="ctr"/>
            <a:r>
              <a:rPr lang="en-US" sz="2400" b="1" spc="0" dirty="0"/>
              <a:t>- A</a:t>
            </a:r>
            <a:r>
              <a:rPr lang="en-US" altLang="zh-CN" sz="2400" b="1" spc="0" dirty="0"/>
              <a:t>pplication</a:t>
            </a:r>
            <a:r>
              <a:rPr lang="en-US" sz="2400" b="1" spc="0" dirty="0"/>
              <a:t> -</a:t>
            </a:r>
          </a:p>
        </p:txBody>
      </p:sp>
      <p:grpSp>
        <p:nvGrpSpPr>
          <p:cNvPr id="10" name="组合 9"/>
          <p:cNvGrpSpPr/>
          <p:nvPr/>
        </p:nvGrpSpPr>
        <p:grpSpPr>
          <a:xfrm>
            <a:off x="1579285" y="1362074"/>
            <a:ext cx="9033431" cy="5018406"/>
            <a:chOff x="1579285" y="1362074"/>
            <a:chExt cx="9033431" cy="5018406"/>
          </a:xfrm>
        </p:grpSpPr>
        <p:pic>
          <p:nvPicPr>
            <p:cNvPr id="5" name="图片 4"/>
            <p:cNvPicPr>
              <a:picLocks noChangeAspect="1"/>
            </p:cNvPicPr>
            <p:nvPr/>
          </p:nvPicPr>
          <p:blipFill>
            <a:blip r:embed="rId5"/>
            <a:stretch>
              <a:fillRect/>
            </a:stretch>
          </p:blipFill>
          <p:spPr>
            <a:xfrm>
              <a:off x="1579285" y="1362074"/>
              <a:ext cx="9033431" cy="4987925"/>
            </a:xfrm>
            <a:prstGeom prst="rect">
              <a:avLst/>
            </a:prstGeom>
          </p:spPr>
        </p:pic>
        <p:sp>
          <p:nvSpPr>
            <p:cNvPr id="7" name="矩形: 圆角 6"/>
            <p:cNvSpPr/>
            <p:nvPr/>
          </p:nvSpPr>
          <p:spPr>
            <a:xfrm>
              <a:off x="5577840" y="5811520"/>
              <a:ext cx="3302000" cy="5689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676400" y="3860800"/>
              <a:ext cx="2132528" cy="35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011689"/>
                  </a:solidFill>
                </a:rPr>
                <a:t>Flexible Endoscopy</a:t>
              </a:r>
              <a:endParaRPr lang="zh-CN" altLang="en-US" dirty="0">
                <a:solidFill>
                  <a:srgbClr val="011689"/>
                </a:solidFill>
              </a:endParaRPr>
            </a:p>
          </p:txBody>
        </p:sp>
        <p:sp>
          <p:nvSpPr>
            <p:cNvPr id="9" name="矩形 8"/>
            <p:cNvSpPr/>
            <p:nvPr/>
          </p:nvSpPr>
          <p:spPr>
            <a:xfrm>
              <a:off x="6144558" y="3856036"/>
              <a:ext cx="2132528" cy="35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011689"/>
                  </a:solidFill>
                </a:rPr>
                <a:t>Rigid Endoscopy</a:t>
              </a:r>
              <a:endParaRPr lang="zh-CN" altLang="en-US" dirty="0">
                <a:solidFill>
                  <a:srgbClr val="011689"/>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10847"/>
    </mc:Choice>
    <mc:Fallback xmlns="">
      <p:transition spd="slow" advTm="1084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1"/>
          <p:cNvPicPr>
            <a:picLocks noChangeAspect="1"/>
          </p:cNvPicPr>
          <p:nvPr/>
        </p:nvPicPr>
        <p:blipFill>
          <a:blip r:embed="rId5"/>
          <a:stretch>
            <a:fillRect/>
          </a:stretch>
        </p:blipFill>
        <p:spPr>
          <a:xfrm>
            <a:off x="0" y="0"/>
            <a:ext cx="12192000" cy="6858000"/>
          </a:xfrm>
          <a:prstGeom prst="rect">
            <a:avLst/>
          </a:prstGeom>
        </p:spPr>
      </p:pic>
      <p:sp>
        <p:nvSpPr>
          <p:cNvPr id="9" name="TextBox 6"/>
          <p:cNvSpPr txBox="1"/>
          <p:nvPr>
            <p:custDataLst>
              <p:tags r:id="rId1"/>
            </p:custDataLst>
          </p:nvPr>
        </p:nvSpPr>
        <p:spPr>
          <a:xfrm>
            <a:off x="5058412" y="6055244"/>
            <a:ext cx="2075180" cy="245110"/>
          </a:xfrm>
          <a:prstGeom prst="rect">
            <a:avLst/>
          </a:prstGeom>
          <a:noFill/>
        </p:spPr>
        <p:txBody>
          <a:bodyPr wrap="none" rtlCol="0">
            <a:spAutoFit/>
          </a:bodyPr>
          <a:lstStyle/>
          <a:p>
            <a:pPr algn="ctr"/>
            <a:r>
              <a:rPr lang="en-US" altLang="zh-CN" sz="1000" dirty="0">
                <a:solidFill>
                  <a:schemeClr val="bg1"/>
                </a:solidFill>
                <a:latin typeface="微软雅黑" panose="020B0503020204020204" charset="-122"/>
                <a:ea typeface="微软雅黑" panose="020B0503020204020204" charset="-122"/>
                <a:cs typeface="微软雅黑" panose="020B0503020204020204" charset="-122"/>
              </a:rPr>
              <a:t>AOHUA ENDOSCOPY CO., LTD.</a:t>
            </a:r>
          </a:p>
        </p:txBody>
      </p:sp>
      <p:sp>
        <p:nvSpPr>
          <p:cNvPr id="3" name="TextBox 7"/>
          <p:cNvSpPr txBox="1"/>
          <p:nvPr>
            <p:custDataLst>
              <p:tags r:id="rId2"/>
            </p:custDataLst>
          </p:nvPr>
        </p:nvSpPr>
        <p:spPr>
          <a:xfrm>
            <a:off x="4475205" y="6343563"/>
            <a:ext cx="3241593" cy="200055"/>
          </a:xfrm>
          <a:prstGeom prst="rect">
            <a:avLst/>
          </a:prstGeom>
          <a:noFill/>
        </p:spPr>
        <p:txBody>
          <a:bodyPr wrap="none" rtlCol="0">
            <a:spAutoFit/>
          </a:bodyPr>
          <a:lstStyle/>
          <a:p>
            <a:pPr algn="ctr"/>
            <a:r>
              <a:rPr lang="en-US" altLang="zh-CN" sz="700" dirty="0">
                <a:solidFill>
                  <a:schemeClr val="bg1">
                    <a:lumMod val="75000"/>
                  </a:schemeClr>
                </a:solidFill>
                <a:latin typeface="微软雅黑" panose="020B0503020204020204" charset="-122"/>
                <a:ea typeface="微软雅黑" panose="020B0503020204020204" charset="-122"/>
              </a:rPr>
              <a:t>Copyright©1994-2023 Aohua Endoscopy Co., Ltd. All Rights Reserved. </a:t>
            </a:r>
          </a:p>
        </p:txBody>
      </p:sp>
      <p:sp>
        <p:nvSpPr>
          <p:cNvPr id="19" name="文本框 18"/>
          <p:cNvSpPr txBox="1"/>
          <p:nvPr/>
        </p:nvSpPr>
        <p:spPr>
          <a:xfrm>
            <a:off x="3540760" y="3013710"/>
            <a:ext cx="4974590" cy="829945"/>
          </a:xfrm>
          <a:prstGeom prst="rect">
            <a:avLst/>
          </a:prstGeom>
          <a:noFill/>
        </p:spPr>
        <p:txBody>
          <a:bodyPr wrap="square" rtlCol="0">
            <a:spAutoFit/>
          </a:bodyPr>
          <a:lstStyle/>
          <a:p>
            <a:pPr lvl="0" algn="ctr" defTabSz="913765">
              <a:spcBef>
                <a:spcPct val="0"/>
              </a:spcBef>
              <a:defRPr/>
            </a:pPr>
            <a:r>
              <a:rPr lang="en-US" altLang="zh-CN" sz="4800" b="1" spc="500" dirty="0">
                <a:solidFill>
                  <a:schemeClr val="bg1"/>
                </a:solidFill>
                <a:uFillTx/>
                <a:latin typeface="微软雅黑" panose="020B0503020204020204" charset="-122"/>
                <a:ea typeface="微软雅黑" panose="020B0503020204020204" charset="-122"/>
                <a:cs typeface="微软雅黑" panose="020B0503020204020204" charset="-122"/>
                <a:sym typeface="+mn-ea"/>
              </a:rPr>
              <a:t>THANKS</a:t>
            </a:r>
            <a:endParaRPr lang="zh-CN" altLang="en-US" b="1" spc="500" dirty="0">
              <a:solidFill>
                <a:schemeClr val="bg1"/>
              </a:solidFill>
              <a:uFillTx/>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Tm="5918"/>
    </mc:Choice>
    <mc:Fallback xmlns="">
      <p:transition spd="slow" advTm="591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2000" cy="454660"/>
            <a:chOff x="0" y="0"/>
            <a:chExt cx="19200" cy="716"/>
          </a:xfrm>
        </p:grpSpPr>
        <p:sp>
          <p:nvSpPr>
            <p:cNvPr id="12" name="矩形 11"/>
            <p:cNvSpPr/>
            <p:nvPr/>
          </p:nvSpPr>
          <p:spPr>
            <a:xfrm>
              <a:off x="0" y="0"/>
              <a:ext cx="19200" cy="716"/>
            </a:xfrm>
            <a:prstGeom prst="rect">
              <a:avLst/>
            </a:prstGeom>
            <a:solidFill>
              <a:srgbClr val="01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pic>
          <p:nvPicPr>
            <p:cNvPr id="56" name="Picture 2" descr="G:\澳华2018 VI\2018版logo 不同尺寸位图库\大-CN-横版-白.png"/>
            <p:cNvPicPr>
              <a:picLocks noChangeAspect="1" noChangeArrowheads="1"/>
            </p:cNvPicPr>
            <p:nvPr>
              <p:custDataLst>
                <p:tags r:id="rId1"/>
              </p:custDataLst>
            </p:nvPr>
          </p:nvPicPr>
          <p:blipFill>
            <a:blip r:embed="rId4" cstate="print"/>
            <a:srcRect/>
            <a:stretch>
              <a:fillRect/>
            </a:stretch>
          </p:blipFill>
          <p:spPr bwMode="auto">
            <a:xfrm>
              <a:off x="341" y="220"/>
              <a:ext cx="1631" cy="27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文本框 15"/>
          <p:cNvSpPr txBox="1"/>
          <p:nvPr/>
        </p:nvSpPr>
        <p:spPr>
          <a:xfrm>
            <a:off x="2939652" y="817225"/>
            <a:ext cx="6312697" cy="461665"/>
          </a:xfrm>
          <a:prstGeom prst="rect">
            <a:avLst/>
          </a:prstGeom>
          <a:noFill/>
        </p:spPr>
        <p:txBody>
          <a:bodyPr wrap="square" rtlCol="0">
            <a:spAutoFit/>
          </a:bodyPr>
          <a:lstStyle>
            <a:defPPr>
              <a:defRPr lang="zh-CN"/>
            </a:defPPr>
            <a:lvl1pPr>
              <a:defRPr spc="300">
                <a:solidFill>
                  <a:srgbClr val="011689"/>
                </a:solidFill>
                <a:latin typeface="微软雅黑" panose="020B0503020204020204" charset="-122"/>
                <a:ea typeface="微软雅黑" panose="020B0503020204020204" charset="-122"/>
              </a:defRPr>
            </a:lvl1pPr>
          </a:lstStyle>
          <a:p>
            <a:pPr algn="ctr"/>
            <a:r>
              <a:rPr lang="en-US" sz="2400" b="1" spc="0" dirty="0"/>
              <a:t>- OR-100 Full HD Endoscopy System -</a:t>
            </a:r>
          </a:p>
        </p:txBody>
      </p:sp>
      <p:pic>
        <p:nvPicPr>
          <p:cNvPr id="30" name="图片 29"/>
          <p:cNvPicPr>
            <a:picLocks noChangeAspect="1"/>
          </p:cNvPicPr>
          <p:nvPr/>
        </p:nvPicPr>
        <p:blipFill>
          <a:blip r:embed="rId5"/>
          <a:stretch>
            <a:fillRect/>
          </a:stretch>
        </p:blipFill>
        <p:spPr>
          <a:xfrm>
            <a:off x="3175314" y="1805414"/>
            <a:ext cx="5841372" cy="4181134"/>
          </a:xfrm>
          <a:prstGeom prst="rect">
            <a:avLst/>
          </a:prstGeom>
        </p:spPr>
      </p:pic>
      <p:sp>
        <p:nvSpPr>
          <p:cNvPr id="41" name="文本框 40"/>
          <p:cNvSpPr txBox="1"/>
          <p:nvPr/>
        </p:nvSpPr>
        <p:spPr>
          <a:xfrm>
            <a:off x="549359" y="1439064"/>
            <a:ext cx="2222205" cy="369332"/>
          </a:xfrm>
          <a:prstGeom prst="rect">
            <a:avLst/>
          </a:prstGeom>
          <a:noFill/>
        </p:spPr>
        <p:txBody>
          <a:bodyPr wrap="square" rtlCol="0">
            <a:spAutoFit/>
          </a:bodyPr>
          <a:lstStyle/>
          <a:p>
            <a:r>
              <a:rPr lang="en-US" altLang="zh-CN" dirty="0"/>
              <a:t>15.6” full HD screen</a:t>
            </a:r>
            <a:endParaRPr lang="zh-CN" altLang="en-US" dirty="0"/>
          </a:p>
        </p:txBody>
      </p:sp>
      <p:cxnSp>
        <p:nvCxnSpPr>
          <p:cNvPr id="60" name="直接连接符 59"/>
          <p:cNvCxnSpPr/>
          <p:nvPr/>
        </p:nvCxnSpPr>
        <p:spPr>
          <a:xfrm>
            <a:off x="522429" y="1819002"/>
            <a:ext cx="2417223" cy="0"/>
          </a:xfrm>
          <a:prstGeom prst="line">
            <a:avLst/>
          </a:prstGeom>
          <a:ln>
            <a:solidFill>
              <a:srgbClr val="011689"/>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2939652" y="1819002"/>
            <a:ext cx="512386" cy="462473"/>
          </a:xfrm>
          <a:prstGeom prst="line">
            <a:avLst/>
          </a:prstGeom>
          <a:ln>
            <a:solidFill>
              <a:srgbClr val="011689"/>
            </a:solidFill>
          </a:ln>
        </p:spPr>
        <p:style>
          <a:lnRef idx="1">
            <a:schemeClr val="accent1"/>
          </a:lnRef>
          <a:fillRef idx="0">
            <a:schemeClr val="accent1"/>
          </a:fillRef>
          <a:effectRef idx="0">
            <a:schemeClr val="accent1"/>
          </a:effectRef>
          <a:fontRef idx="minor">
            <a:schemeClr val="tx1"/>
          </a:fontRef>
        </p:style>
      </p:cxnSp>
      <p:sp>
        <p:nvSpPr>
          <p:cNvPr id="63" name="文本框 62"/>
          <p:cNvSpPr txBox="1"/>
          <p:nvPr/>
        </p:nvSpPr>
        <p:spPr>
          <a:xfrm>
            <a:off x="8878325" y="1675131"/>
            <a:ext cx="2222205" cy="369332"/>
          </a:xfrm>
          <a:prstGeom prst="rect">
            <a:avLst/>
          </a:prstGeom>
          <a:noFill/>
        </p:spPr>
        <p:txBody>
          <a:bodyPr wrap="square" rtlCol="0">
            <a:spAutoFit/>
          </a:bodyPr>
          <a:lstStyle/>
          <a:p>
            <a:pPr algn="r"/>
            <a:r>
              <a:rPr lang="en-US" altLang="zh-CN" dirty="0"/>
              <a:t>Action button</a:t>
            </a:r>
            <a:endParaRPr lang="zh-CN" altLang="en-US" dirty="0"/>
          </a:p>
        </p:txBody>
      </p:sp>
      <p:cxnSp>
        <p:nvCxnSpPr>
          <p:cNvPr id="65" name="直接连接符 64"/>
          <p:cNvCxnSpPr/>
          <p:nvPr/>
        </p:nvCxnSpPr>
        <p:spPr>
          <a:xfrm flipV="1">
            <a:off x="8094846" y="2041451"/>
            <a:ext cx="645117" cy="371431"/>
          </a:xfrm>
          <a:prstGeom prst="line">
            <a:avLst/>
          </a:prstGeom>
          <a:ln>
            <a:solidFill>
              <a:srgbClr val="011689"/>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cxnSpLocks/>
          </p:cNvCxnSpPr>
          <p:nvPr/>
        </p:nvCxnSpPr>
        <p:spPr>
          <a:xfrm>
            <a:off x="8739963" y="2041451"/>
            <a:ext cx="2360567" cy="0"/>
          </a:xfrm>
          <a:prstGeom prst="line">
            <a:avLst/>
          </a:prstGeom>
          <a:ln>
            <a:solidFill>
              <a:srgbClr val="011689"/>
            </a:solidFill>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9256141" y="5906909"/>
            <a:ext cx="2692019" cy="369332"/>
          </a:xfrm>
          <a:prstGeom prst="rect">
            <a:avLst/>
          </a:prstGeom>
          <a:noFill/>
        </p:spPr>
        <p:txBody>
          <a:bodyPr wrap="none" rtlCol="0">
            <a:spAutoFit/>
          </a:bodyPr>
          <a:lstStyle/>
          <a:p>
            <a:pPr algn="r"/>
            <a:r>
              <a:rPr lang="en-US" altLang="zh-CN" dirty="0"/>
              <a:t>Intelligent LED light source</a:t>
            </a:r>
            <a:endParaRPr lang="zh-CN" altLang="en-US" dirty="0"/>
          </a:p>
        </p:txBody>
      </p:sp>
      <p:cxnSp>
        <p:nvCxnSpPr>
          <p:cNvPr id="73" name="直接连接符 72"/>
          <p:cNvCxnSpPr/>
          <p:nvPr/>
        </p:nvCxnSpPr>
        <p:spPr>
          <a:xfrm>
            <a:off x="8389088" y="5223509"/>
            <a:ext cx="627598" cy="1052163"/>
          </a:xfrm>
          <a:prstGeom prst="line">
            <a:avLst/>
          </a:prstGeom>
          <a:ln>
            <a:solidFill>
              <a:srgbClr val="011689"/>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9016686" y="6275672"/>
            <a:ext cx="2931474" cy="0"/>
          </a:xfrm>
          <a:prstGeom prst="line">
            <a:avLst/>
          </a:prstGeom>
          <a:ln>
            <a:solidFill>
              <a:srgbClr val="011689"/>
            </a:solidFill>
          </a:ln>
        </p:spPr>
        <p:style>
          <a:lnRef idx="1">
            <a:schemeClr val="accent1"/>
          </a:lnRef>
          <a:fillRef idx="0">
            <a:schemeClr val="accent1"/>
          </a:fillRef>
          <a:effectRef idx="0">
            <a:schemeClr val="accent1"/>
          </a:effectRef>
          <a:fontRef idx="minor">
            <a:schemeClr val="tx1"/>
          </a:fontRef>
        </p:style>
      </p:cxnSp>
      <p:sp>
        <p:nvSpPr>
          <p:cNvPr id="81" name="文本框 80"/>
          <p:cNvSpPr txBox="1"/>
          <p:nvPr/>
        </p:nvSpPr>
        <p:spPr>
          <a:xfrm>
            <a:off x="9247295" y="3505081"/>
            <a:ext cx="2620654" cy="646331"/>
          </a:xfrm>
          <a:prstGeom prst="rect">
            <a:avLst/>
          </a:prstGeom>
          <a:noFill/>
        </p:spPr>
        <p:txBody>
          <a:bodyPr wrap="none" rtlCol="0">
            <a:spAutoFit/>
          </a:bodyPr>
          <a:lstStyle/>
          <a:p>
            <a:pPr algn="r"/>
            <a:r>
              <a:rPr lang="en-US" altLang="zh-CN" dirty="0"/>
              <a:t>Socket for both </a:t>
            </a:r>
          </a:p>
          <a:p>
            <a:r>
              <a:rPr lang="en-US" altLang="zh-CN" dirty="0"/>
              <a:t>flexible &amp; rigid endoscope</a:t>
            </a:r>
            <a:endParaRPr lang="zh-CN" altLang="en-US" dirty="0"/>
          </a:p>
        </p:txBody>
      </p:sp>
      <p:cxnSp>
        <p:nvCxnSpPr>
          <p:cNvPr id="83" name="直接连接符 82"/>
          <p:cNvCxnSpPr/>
          <p:nvPr/>
        </p:nvCxnSpPr>
        <p:spPr>
          <a:xfrm flipV="1">
            <a:off x="8389088" y="4158114"/>
            <a:ext cx="759651" cy="385310"/>
          </a:xfrm>
          <a:prstGeom prst="line">
            <a:avLst/>
          </a:prstGeom>
          <a:ln>
            <a:solidFill>
              <a:srgbClr val="011689"/>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9148739" y="4158563"/>
            <a:ext cx="2719210" cy="0"/>
          </a:xfrm>
          <a:prstGeom prst="line">
            <a:avLst/>
          </a:prstGeom>
          <a:ln>
            <a:solidFill>
              <a:srgbClr val="011689"/>
            </a:solidFill>
          </a:ln>
        </p:spPr>
        <p:style>
          <a:lnRef idx="1">
            <a:schemeClr val="accent1"/>
          </a:lnRef>
          <a:fillRef idx="0">
            <a:schemeClr val="accent1"/>
          </a:fillRef>
          <a:effectRef idx="0">
            <a:schemeClr val="accent1"/>
          </a:effectRef>
          <a:fontRef idx="minor">
            <a:schemeClr val="tx1"/>
          </a:fontRef>
        </p:style>
      </p:cxnSp>
      <p:sp>
        <p:nvSpPr>
          <p:cNvPr id="97" name="文本框 96"/>
          <p:cNvSpPr txBox="1"/>
          <p:nvPr/>
        </p:nvSpPr>
        <p:spPr>
          <a:xfrm>
            <a:off x="1447579" y="6065066"/>
            <a:ext cx="2102362" cy="369332"/>
          </a:xfrm>
          <a:prstGeom prst="rect">
            <a:avLst/>
          </a:prstGeom>
          <a:noFill/>
        </p:spPr>
        <p:txBody>
          <a:bodyPr wrap="square">
            <a:spAutoFit/>
          </a:bodyPr>
          <a:lstStyle/>
          <a:p>
            <a:r>
              <a:rPr lang="en-US" altLang="zh-CN" dirty="0"/>
              <a:t>W</a:t>
            </a:r>
            <a:r>
              <a:rPr lang="zh-CN" altLang="en-US" dirty="0"/>
              <a:t>hite balance panel</a:t>
            </a:r>
          </a:p>
        </p:txBody>
      </p:sp>
      <p:cxnSp>
        <p:nvCxnSpPr>
          <p:cNvPr id="99" name="直接连接符 98"/>
          <p:cNvCxnSpPr/>
          <p:nvPr/>
        </p:nvCxnSpPr>
        <p:spPr>
          <a:xfrm>
            <a:off x="1499362" y="6434398"/>
            <a:ext cx="2282300" cy="0"/>
          </a:xfrm>
          <a:prstGeom prst="line">
            <a:avLst/>
          </a:prstGeom>
          <a:ln>
            <a:solidFill>
              <a:srgbClr val="011689"/>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a:cxnSpLocks/>
          </p:cNvCxnSpPr>
          <p:nvPr/>
        </p:nvCxnSpPr>
        <p:spPr>
          <a:xfrm flipV="1">
            <a:off x="3781662" y="5695325"/>
            <a:ext cx="1680120" cy="739073"/>
          </a:xfrm>
          <a:prstGeom prst="line">
            <a:avLst/>
          </a:prstGeom>
          <a:ln>
            <a:solidFill>
              <a:srgbClr val="011689"/>
            </a:solidFill>
          </a:ln>
        </p:spPr>
        <p:style>
          <a:lnRef idx="1">
            <a:schemeClr val="accent1"/>
          </a:lnRef>
          <a:fillRef idx="0">
            <a:schemeClr val="accent1"/>
          </a:fillRef>
          <a:effectRef idx="0">
            <a:schemeClr val="accent1"/>
          </a:effectRef>
          <a:fontRef idx="minor">
            <a:schemeClr val="tx1"/>
          </a:fontRef>
        </p:style>
      </p:cxnSp>
      <p:sp>
        <p:nvSpPr>
          <p:cNvPr id="106" name="文本框 105"/>
          <p:cNvSpPr txBox="1"/>
          <p:nvPr/>
        </p:nvSpPr>
        <p:spPr>
          <a:xfrm>
            <a:off x="734377" y="4145434"/>
            <a:ext cx="1431482" cy="369332"/>
          </a:xfrm>
          <a:prstGeom prst="rect">
            <a:avLst/>
          </a:prstGeom>
          <a:noFill/>
        </p:spPr>
        <p:txBody>
          <a:bodyPr wrap="none" rtlCol="0">
            <a:spAutoFit/>
          </a:bodyPr>
          <a:lstStyle/>
          <a:p>
            <a:r>
              <a:rPr lang="en-US" altLang="zh-CN" dirty="0"/>
              <a:t>Power switch</a:t>
            </a:r>
            <a:endParaRPr lang="zh-CN" altLang="en-US" dirty="0"/>
          </a:p>
        </p:txBody>
      </p:sp>
      <p:cxnSp>
        <p:nvCxnSpPr>
          <p:cNvPr id="108" name="直接连接符 107"/>
          <p:cNvCxnSpPr/>
          <p:nvPr/>
        </p:nvCxnSpPr>
        <p:spPr>
          <a:xfrm>
            <a:off x="734377" y="4536079"/>
            <a:ext cx="2205275" cy="0"/>
          </a:xfrm>
          <a:prstGeom prst="line">
            <a:avLst/>
          </a:prstGeom>
          <a:ln>
            <a:solidFill>
              <a:srgbClr val="011689"/>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2939652" y="4533098"/>
            <a:ext cx="743348" cy="509224"/>
          </a:xfrm>
          <a:prstGeom prst="line">
            <a:avLst/>
          </a:prstGeom>
          <a:ln>
            <a:solidFill>
              <a:srgbClr val="011689"/>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10847"/>
    </mc:Choice>
    <mc:Fallback xmlns="">
      <p:transition spd="slow" advTm="1084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627E419-0C5C-474E-D1E9-5E1362F79D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230" t="4419" r="20547" b="6017"/>
          <a:stretch/>
        </p:blipFill>
        <p:spPr>
          <a:xfrm>
            <a:off x="2554282" y="1299919"/>
            <a:ext cx="6748501" cy="5378542"/>
          </a:xfrm>
          <a:prstGeom prst="rect">
            <a:avLst/>
          </a:prstGeom>
        </p:spPr>
      </p:pic>
      <p:grpSp>
        <p:nvGrpSpPr>
          <p:cNvPr id="4" name="组合 3"/>
          <p:cNvGrpSpPr/>
          <p:nvPr/>
        </p:nvGrpSpPr>
        <p:grpSpPr>
          <a:xfrm>
            <a:off x="0" y="0"/>
            <a:ext cx="12192000" cy="454660"/>
            <a:chOff x="0" y="0"/>
            <a:chExt cx="19200" cy="716"/>
          </a:xfrm>
        </p:grpSpPr>
        <p:sp>
          <p:nvSpPr>
            <p:cNvPr id="12" name="矩形 11"/>
            <p:cNvSpPr/>
            <p:nvPr/>
          </p:nvSpPr>
          <p:spPr>
            <a:xfrm>
              <a:off x="0" y="0"/>
              <a:ext cx="19200" cy="716"/>
            </a:xfrm>
            <a:prstGeom prst="rect">
              <a:avLst/>
            </a:prstGeom>
            <a:solidFill>
              <a:srgbClr val="01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pic>
          <p:nvPicPr>
            <p:cNvPr id="56" name="Picture 2" descr="G:\澳华2018 VI\2018版logo 不同尺寸位图库\大-CN-横版-白.png"/>
            <p:cNvPicPr>
              <a:picLocks noChangeAspect="1" noChangeArrowheads="1"/>
            </p:cNvPicPr>
            <p:nvPr>
              <p:custDataLst>
                <p:tags r:id="rId1"/>
              </p:custDataLst>
            </p:nvPr>
          </p:nvPicPr>
          <p:blipFill>
            <a:blip r:embed="rId5" cstate="print"/>
            <a:srcRect/>
            <a:stretch>
              <a:fillRect/>
            </a:stretch>
          </p:blipFill>
          <p:spPr bwMode="auto">
            <a:xfrm>
              <a:off x="341" y="220"/>
              <a:ext cx="1631" cy="27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文本框 15"/>
          <p:cNvSpPr txBox="1"/>
          <p:nvPr/>
        </p:nvSpPr>
        <p:spPr>
          <a:xfrm>
            <a:off x="2939652" y="817225"/>
            <a:ext cx="6312697" cy="461665"/>
          </a:xfrm>
          <a:prstGeom prst="rect">
            <a:avLst/>
          </a:prstGeom>
          <a:noFill/>
        </p:spPr>
        <p:txBody>
          <a:bodyPr wrap="square" rtlCol="0">
            <a:spAutoFit/>
          </a:bodyPr>
          <a:lstStyle>
            <a:defPPr>
              <a:defRPr lang="zh-CN"/>
            </a:defPPr>
            <a:lvl1pPr>
              <a:defRPr spc="300">
                <a:solidFill>
                  <a:srgbClr val="011689"/>
                </a:solidFill>
                <a:latin typeface="微软雅黑" panose="020B0503020204020204" charset="-122"/>
                <a:ea typeface="微软雅黑" panose="020B0503020204020204" charset="-122"/>
              </a:defRPr>
            </a:lvl1pPr>
          </a:lstStyle>
          <a:p>
            <a:pPr algn="ctr"/>
            <a:r>
              <a:rPr lang="en-US" sz="2400" b="1" spc="0" dirty="0"/>
              <a:t>- OR-100 Full HD Endoscopy System -</a:t>
            </a:r>
          </a:p>
        </p:txBody>
      </p:sp>
      <p:sp>
        <p:nvSpPr>
          <p:cNvPr id="41" name="文本框 40"/>
          <p:cNvSpPr txBox="1"/>
          <p:nvPr/>
        </p:nvSpPr>
        <p:spPr>
          <a:xfrm>
            <a:off x="1016105" y="1591695"/>
            <a:ext cx="2222205" cy="369332"/>
          </a:xfrm>
          <a:prstGeom prst="rect">
            <a:avLst/>
          </a:prstGeom>
          <a:noFill/>
        </p:spPr>
        <p:txBody>
          <a:bodyPr wrap="square" rtlCol="0">
            <a:spAutoFit/>
          </a:bodyPr>
          <a:lstStyle/>
          <a:p>
            <a:r>
              <a:rPr lang="en-US" altLang="zh-CN" dirty="0"/>
              <a:t>Water bottle holder</a:t>
            </a:r>
            <a:endParaRPr lang="zh-CN" altLang="en-US" dirty="0"/>
          </a:p>
        </p:txBody>
      </p:sp>
      <p:cxnSp>
        <p:nvCxnSpPr>
          <p:cNvPr id="60" name="直接连接符 59"/>
          <p:cNvCxnSpPr/>
          <p:nvPr/>
        </p:nvCxnSpPr>
        <p:spPr>
          <a:xfrm>
            <a:off x="989175" y="1971633"/>
            <a:ext cx="2417223" cy="0"/>
          </a:xfrm>
          <a:prstGeom prst="line">
            <a:avLst/>
          </a:prstGeom>
          <a:ln>
            <a:solidFill>
              <a:srgbClr val="011689"/>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cxnSpLocks/>
          </p:cNvCxnSpPr>
          <p:nvPr/>
        </p:nvCxnSpPr>
        <p:spPr>
          <a:xfrm>
            <a:off x="3406398" y="1971633"/>
            <a:ext cx="417148" cy="376409"/>
          </a:xfrm>
          <a:prstGeom prst="line">
            <a:avLst/>
          </a:prstGeom>
          <a:ln>
            <a:solidFill>
              <a:srgbClr val="011689"/>
            </a:solidFill>
          </a:ln>
        </p:spPr>
        <p:style>
          <a:lnRef idx="1">
            <a:schemeClr val="accent1"/>
          </a:lnRef>
          <a:fillRef idx="0">
            <a:schemeClr val="accent1"/>
          </a:fillRef>
          <a:effectRef idx="0">
            <a:schemeClr val="accent1"/>
          </a:effectRef>
          <a:fontRef idx="minor">
            <a:schemeClr val="tx1"/>
          </a:fontRef>
        </p:style>
      </p:cxnSp>
      <p:sp>
        <p:nvSpPr>
          <p:cNvPr id="63" name="文本框 62"/>
          <p:cNvSpPr txBox="1"/>
          <p:nvPr/>
        </p:nvSpPr>
        <p:spPr>
          <a:xfrm>
            <a:off x="8373798" y="2212032"/>
            <a:ext cx="2222205" cy="369332"/>
          </a:xfrm>
          <a:prstGeom prst="rect">
            <a:avLst/>
          </a:prstGeom>
          <a:noFill/>
        </p:spPr>
        <p:txBody>
          <a:bodyPr wrap="square" rtlCol="0">
            <a:spAutoFit/>
          </a:bodyPr>
          <a:lstStyle/>
          <a:p>
            <a:pPr algn="r"/>
            <a:r>
              <a:rPr lang="en-US" altLang="zh-CN" dirty="0"/>
              <a:t>Headphone socket</a:t>
            </a:r>
            <a:endParaRPr lang="zh-CN" altLang="en-US" dirty="0"/>
          </a:p>
        </p:txBody>
      </p:sp>
      <p:cxnSp>
        <p:nvCxnSpPr>
          <p:cNvPr id="65" name="直接连接符 64"/>
          <p:cNvCxnSpPr>
            <a:cxnSpLocks/>
          </p:cNvCxnSpPr>
          <p:nvPr/>
        </p:nvCxnSpPr>
        <p:spPr>
          <a:xfrm flipV="1">
            <a:off x="7761490" y="2590117"/>
            <a:ext cx="695137" cy="264048"/>
          </a:xfrm>
          <a:prstGeom prst="line">
            <a:avLst/>
          </a:prstGeom>
          <a:ln>
            <a:solidFill>
              <a:srgbClr val="011689"/>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cxnSpLocks/>
          </p:cNvCxnSpPr>
          <p:nvPr/>
        </p:nvCxnSpPr>
        <p:spPr>
          <a:xfrm>
            <a:off x="8456627" y="2590117"/>
            <a:ext cx="2139376" cy="0"/>
          </a:xfrm>
          <a:prstGeom prst="line">
            <a:avLst/>
          </a:prstGeom>
          <a:ln>
            <a:solidFill>
              <a:srgbClr val="011689"/>
            </a:solidFill>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9867788" y="4361748"/>
            <a:ext cx="1285673" cy="369332"/>
          </a:xfrm>
          <a:prstGeom prst="rect">
            <a:avLst/>
          </a:prstGeom>
          <a:noFill/>
        </p:spPr>
        <p:txBody>
          <a:bodyPr wrap="none" rtlCol="0">
            <a:spAutoFit/>
          </a:bodyPr>
          <a:lstStyle/>
          <a:p>
            <a:pPr algn="r"/>
            <a:r>
              <a:rPr lang="en-US" altLang="zh-CN" dirty="0"/>
              <a:t>SD card slot</a:t>
            </a:r>
            <a:endParaRPr lang="zh-CN" altLang="en-US" dirty="0"/>
          </a:p>
        </p:txBody>
      </p:sp>
      <p:cxnSp>
        <p:nvCxnSpPr>
          <p:cNvPr id="73" name="直接连接符 72"/>
          <p:cNvCxnSpPr>
            <a:cxnSpLocks/>
          </p:cNvCxnSpPr>
          <p:nvPr/>
        </p:nvCxnSpPr>
        <p:spPr>
          <a:xfrm>
            <a:off x="7761490" y="4216903"/>
            <a:ext cx="887702" cy="513845"/>
          </a:xfrm>
          <a:prstGeom prst="line">
            <a:avLst/>
          </a:prstGeom>
          <a:ln>
            <a:solidFill>
              <a:srgbClr val="011689"/>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cxnSpLocks/>
          </p:cNvCxnSpPr>
          <p:nvPr/>
        </p:nvCxnSpPr>
        <p:spPr>
          <a:xfrm>
            <a:off x="8649192" y="4730511"/>
            <a:ext cx="2504269" cy="0"/>
          </a:xfrm>
          <a:prstGeom prst="line">
            <a:avLst/>
          </a:prstGeom>
          <a:ln>
            <a:solidFill>
              <a:srgbClr val="011689"/>
            </a:solidFill>
          </a:ln>
        </p:spPr>
        <p:style>
          <a:lnRef idx="1">
            <a:schemeClr val="accent1"/>
          </a:lnRef>
          <a:fillRef idx="0">
            <a:schemeClr val="accent1"/>
          </a:fillRef>
          <a:effectRef idx="0">
            <a:schemeClr val="accent1"/>
          </a:effectRef>
          <a:fontRef idx="minor">
            <a:schemeClr val="tx1"/>
          </a:fontRef>
        </p:style>
      </p:cxnSp>
      <p:sp>
        <p:nvSpPr>
          <p:cNvPr id="81" name="文本框 80"/>
          <p:cNvSpPr txBox="1"/>
          <p:nvPr/>
        </p:nvSpPr>
        <p:spPr>
          <a:xfrm>
            <a:off x="9382850" y="2772016"/>
            <a:ext cx="1213153" cy="369332"/>
          </a:xfrm>
          <a:prstGeom prst="rect">
            <a:avLst/>
          </a:prstGeom>
          <a:noFill/>
        </p:spPr>
        <p:txBody>
          <a:bodyPr wrap="none" rtlCol="0">
            <a:spAutoFit/>
          </a:bodyPr>
          <a:lstStyle/>
          <a:p>
            <a:pPr algn="r"/>
            <a:r>
              <a:rPr lang="en-US" altLang="zh-CN" dirty="0"/>
              <a:t>USB socket</a:t>
            </a:r>
            <a:endParaRPr lang="zh-CN" altLang="en-US" dirty="0"/>
          </a:p>
        </p:txBody>
      </p:sp>
      <p:cxnSp>
        <p:nvCxnSpPr>
          <p:cNvPr id="83" name="直接连接符 82"/>
          <p:cNvCxnSpPr/>
          <p:nvPr/>
        </p:nvCxnSpPr>
        <p:spPr>
          <a:xfrm flipV="1">
            <a:off x="7797810" y="3137177"/>
            <a:ext cx="759651" cy="385310"/>
          </a:xfrm>
          <a:prstGeom prst="line">
            <a:avLst/>
          </a:prstGeom>
          <a:ln>
            <a:solidFill>
              <a:srgbClr val="011689"/>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a:cxnSpLocks/>
          </p:cNvCxnSpPr>
          <p:nvPr/>
        </p:nvCxnSpPr>
        <p:spPr>
          <a:xfrm>
            <a:off x="8557461" y="3137626"/>
            <a:ext cx="2038542" cy="0"/>
          </a:xfrm>
          <a:prstGeom prst="line">
            <a:avLst/>
          </a:prstGeom>
          <a:ln>
            <a:solidFill>
              <a:srgbClr val="011689"/>
            </a:solidFill>
          </a:ln>
        </p:spPr>
        <p:style>
          <a:lnRef idx="1">
            <a:schemeClr val="accent1"/>
          </a:lnRef>
          <a:fillRef idx="0">
            <a:schemeClr val="accent1"/>
          </a:fillRef>
          <a:effectRef idx="0">
            <a:schemeClr val="accent1"/>
          </a:effectRef>
          <a:fontRef idx="minor">
            <a:schemeClr val="tx1"/>
          </a:fontRef>
        </p:style>
      </p:cxnSp>
      <p:sp>
        <p:nvSpPr>
          <p:cNvPr id="90" name="文本框 89"/>
          <p:cNvSpPr txBox="1"/>
          <p:nvPr/>
        </p:nvSpPr>
        <p:spPr>
          <a:xfrm>
            <a:off x="727556" y="4862824"/>
            <a:ext cx="1053494" cy="369332"/>
          </a:xfrm>
          <a:prstGeom prst="rect">
            <a:avLst/>
          </a:prstGeom>
          <a:noFill/>
        </p:spPr>
        <p:txBody>
          <a:bodyPr wrap="none" rtlCol="0">
            <a:spAutoFit/>
          </a:bodyPr>
          <a:lstStyle/>
          <a:p>
            <a:r>
              <a:rPr lang="en-US" altLang="zh-CN" dirty="0"/>
              <a:t>Air pump</a:t>
            </a:r>
            <a:endParaRPr lang="zh-CN" altLang="en-US" dirty="0"/>
          </a:p>
        </p:txBody>
      </p:sp>
      <p:cxnSp>
        <p:nvCxnSpPr>
          <p:cNvPr id="92" name="直接连接符 91"/>
          <p:cNvCxnSpPr/>
          <p:nvPr/>
        </p:nvCxnSpPr>
        <p:spPr>
          <a:xfrm flipH="1">
            <a:off x="2222181" y="4685858"/>
            <a:ext cx="1022975" cy="567612"/>
          </a:xfrm>
          <a:prstGeom prst="line">
            <a:avLst/>
          </a:prstGeom>
          <a:ln>
            <a:solidFill>
              <a:srgbClr val="011689"/>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724658" y="5253470"/>
            <a:ext cx="1497523" cy="0"/>
          </a:xfrm>
          <a:prstGeom prst="line">
            <a:avLst/>
          </a:prstGeom>
          <a:ln>
            <a:solidFill>
              <a:srgbClr val="011689"/>
            </a:solidFill>
          </a:ln>
        </p:spPr>
        <p:style>
          <a:lnRef idx="1">
            <a:schemeClr val="accent1"/>
          </a:lnRef>
          <a:fillRef idx="0">
            <a:schemeClr val="accent1"/>
          </a:fillRef>
          <a:effectRef idx="0">
            <a:schemeClr val="accent1"/>
          </a:effectRef>
          <a:fontRef idx="minor">
            <a:schemeClr val="tx1"/>
          </a:fontRef>
        </p:style>
      </p:cxnSp>
      <p:sp>
        <p:nvSpPr>
          <p:cNvPr id="97" name="文本框 96"/>
          <p:cNvSpPr txBox="1"/>
          <p:nvPr/>
        </p:nvSpPr>
        <p:spPr>
          <a:xfrm>
            <a:off x="2889217" y="6164202"/>
            <a:ext cx="2102362" cy="369332"/>
          </a:xfrm>
          <a:prstGeom prst="rect">
            <a:avLst/>
          </a:prstGeom>
          <a:noFill/>
        </p:spPr>
        <p:txBody>
          <a:bodyPr wrap="square">
            <a:spAutoFit/>
          </a:bodyPr>
          <a:lstStyle/>
          <a:p>
            <a:r>
              <a:rPr lang="en-US" altLang="zh-CN" dirty="0"/>
              <a:t>Power cord socket</a:t>
            </a:r>
            <a:endParaRPr lang="zh-CN" altLang="en-US" dirty="0"/>
          </a:p>
        </p:txBody>
      </p:sp>
      <p:cxnSp>
        <p:nvCxnSpPr>
          <p:cNvPr id="99" name="直接连接符 98"/>
          <p:cNvCxnSpPr/>
          <p:nvPr/>
        </p:nvCxnSpPr>
        <p:spPr>
          <a:xfrm>
            <a:off x="2941000" y="6535024"/>
            <a:ext cx="2282300" cy="0"/>
          </a:xfrm>
          <a:prstGeom prst="line">
            <a:avLst/>
          </a:prstGeom>
          <a:ln>
            <a:solidFill>
              <a:srgbClr val="011689"/>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V="1">
            <a:off x="5223300" y="5662433"/>
            <a:ext cx="356135" cy="872591"/>
          </a:xfrm>
          <a:prstGeom prst="line">
            <a:avLst/>
          </a:prstGeom>
          <a:ln>
            <a:solidFill>
              <a:srgbClr val="011689"/>
            </a:solidFill>
          </a:ln>
        </p:spPr>
        <p:style>
          <a:lnRef idx="1">
            <a:schemeClr val="accent1"/>
          </a:lnRef>
          <a:fillRef idx="0">
            <a:schemeClr val="accent1"/>
          </a:fillRef>
          <a:effectRef idx="0">
            <a:schemeClr val="accent1"/>
          </a:effectRef>
          <a:fontRef idx="minor">
            <a:schemeClr val="tx1"/>
          </a:fontRef>
        </p:style>
      </p:cxnSp>
      <p:sp>
        <p:nvSpPr>
          <p:cNvPr id="106" name="文本框 105"/>
          <p:cNvSpPr txBox="1"/>
          <p:nvPr/>
        </p:nvSpPr>
        <p:spPr>
          <a:xfrm>
            <a:off x="887796" y="3005097"/>
            <a:ext cx="2193742" cy="369332"/>
          </a:xfrm>
          <a:prstGeom prst="rect">
            <a:avLst/>
          </a:prstGeom>
          <a:noFill/>
        </p:spPr>
        <p:txBody>
          <a:bodyPr wrap="none" rtlCol="0">
            <a:spAutoFit/>
          </a:bodyPr>
          <a:lstStyle/>
          <a:p>
            <a:r>
              <a:rPr lang="en-US" altLang="zh-CN" dirty="0"/>
              <a:t>Network cable socket</a:t>
            </a:r>
            <a:endParaRPr lang="zh-CN" altLang="en-US" dirty="0"/>
          </a:p>
        </p:txBody>
      </p:sp>
      <p:cxnSp>
        <p:nvCxnSpPr>
          <p:cNvPr id="108" name="直接连接符 107"/>
          <p:cNvCxnSpPr>
            <a:cxnSpLocks/>
          </p:cNvCxnSpPr>
          <p:nvPr/>
        </p:nvCxnSpPr>
        <p:spPr>
          <a:xfrm>
            <a:off x="887796" y="3395743"/>
            <a:ext cx="5050985" cy="0"/>
          </a:xfrm>
          <a:prstGeom prst="line">
            <a:avLst/>
          </a:prstGeom>
          <a:ln>
            <a:solidFill>
              <a:srgbClr val="011689"/>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5938781" y="3392762"/>
            <a:ext cx="743348" cy="509224"/>
          </a:xfrm>
          <a:prstGeom prst="line">
            <a:avLst/>
          </a:prstGeom>
          <a:ln>
            <a:solidFill>
              <a:srgbClr val="011689"/>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E569934A-A8C6-2FF9-0F32-A6DBB5EB747C}"/>
              </a:ext>
            </a:extLst>
          </p:cNvPr>
          <p:cNvCxnSpPr>
            <a:cxnSpLocks/>
          </p:cNvCxnSpPr>
          <p:nvPr/>
        </p:nvCxnSpPr>
        <p:spPr>
          <a:xfrm flipV="1">
            <a:off x="7065955" y="1817398"/>
            <a:ext cx="1359600" cy="974887"/>
          </a:xfrm>
          <a:prstGeom prst="line">
            <a:avLst/>
          </a:prstGeom>
          <a:ln>
            <a:solidFill>
              <a:srgbClr val="011689"/>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58D5D727-3571-D18A-FEBD-1A63D67E7694}"/>
              </a:ext>
            </a:extLst>
          </p:cNvPr>
          <p:cNvCxnSpPr>
            <a:cxnSpLocks/>
          </p:cNvCxnSpPr>
          <p:nvPr/>
        </p:nvCxnSpPr>
        <p:spPr>
          <a:xfrm>
            <a:off x="8425555" y="1817398"/>
            <a:ext cx="2603125" cy="0"/>
          </a:xfrm>
          <a:prstGeom prst="line">
            <a:avLst/>
          </a:prstGeom>
          <a:ln>
            <a:solidFill>
              <a:srgbClr val="011689"/>
            </a:solidFill>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D7A07449-A3ED-9F55-9BB1-C3D389F6866B}"/>
              </a:ext>
            </a:extLst>
          </p:cNvPr>
          <p:cNvSpPr txBox="1"/>
          <p:nvPr/>
        </p:nvSpPr>
        <p:spPr>
          <a:xfrm>
            <a:off x="8806475" y="1454458"/>
            <a:ext cx="2222205" cy="369332"/>
          </a:xfrm>
          <a:prstGeom prst="rect">
            <a:avLst/>
          </a:prstGeom>
          <a:noFill/>
        </p:spPr>
        <p:txBody>
          <a:bodyPr wrap="square" rtlCol="0">
            <a:spAutoFit/>
          </a:bodyPr>
          <a:lstStyle/>
          <a:p>
            <a:pPr algn="r"/>
            <a:r>
              <a:rPr lang="en-US" altLang="zh-CN" dirty="0"/>
              <a:t>DVI &amp; OPTION socket</a:t>
            </a:r>
            <a:endParaRPr lang="zh-CN" altLang="en-US" dirty="0"/>
          </a:p>
        </p:txBody>
      </p:sp>
    </p:spTree>
    <p:extLst>
      <p:ext uri="{BB962C8B-B14F-4D97-AF65-F5344CB8AC3E}">
        <p14:creationId xmlns:p14="http://schemas.microsoft.com/office/powerpoint/2010/main" val="288785577"/>
      </p:ext>
    </p:extLst>
  </p:cSld>
  <p:clrMapOvr>
    <a:masterClrMapping/>
  </p:clrMapOvr>
  <mc:AlternateContent xmlns:mc="http://schemas.openxmlformats.org/markup-compatibility/2006" xmlns:p14="http://schemas.microsoft.com/office/powerpoint/2010/main">
    <mc:Choice Requires="p14">
      <p:transition spd="slow" p14:dur="2000" advTm="10847"/>
    </mc:Choice>
    <mc:Fallback xmlns="">
      <p:transition spd="slow" advTm="1084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2000" cy="454660"/>
            <a:chOff x="0" y="0"/>
            <a:chExt cx="19200" cy="716"/>
          </a:xfrm>
        </p:grpSpPr>
        <p:sp>
          <p:nvSpPr>
            <p:cNvPr id="12" name="矩形 11"/>
            <p:cNvSpPr/>
            <p:nvPr/>
          </p:nvSpPr>
          <p:spPr>
            <a:xfrm>
              <a:off x="0" y="0"/>
              <a:ext cx="19200" cy="716"/>
            </a:xfrm>
            <a:prstGeom prst="rect">
              <a:avLst/>
            </a:prstGeom>
            <a:solidFill>
              <a:srgbClr val="01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pic>
          <p:nvPicPr>
            <p:cNvPr id="56" name="Picture 2" descr="G:\澳华2018 VI\2018版logo 不同尺寸位图库\大-CN-横版-白.png"/>
            <p:cNvPicPr>
              <a:picLocks noChangeAspect="1" noChangeArrowheads="1"/>
            </p:cNvPicPr>
            <p:nvPr>
              <p:custDataLst>
                <p:tags r:id="rId1"/>
              </p:custDataLst>
            </p:nvPr>
          </p:nvPicPr>
          <p:blipFill>
            <a:blip r:embed="rId4" cstate="print"/>
            <a:srcRect/>
            <a:stretch>
              <a:fillRect/>
            </a:stretch>
          </p:blipFill>
          <p:spPr bwMode="auto">
            <a:xfrm>
              <a:off x="341" y="220"/>
              <a:ext cx="1631" cy="27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文本框 15"/>
          <p:cNvSpPr txBox="1"/>
          <p:nvPr/>
        </p:nvSpPr>
        <p:spPr>
          <a:xfrm>
            <a:off x="2939652" y="817225"/>
            <a:ext cx="6312697" cy="461665"/>
          </a:xfrm>
          <a:prstGeom prst="rect">
            <a:avLst/>
          </a:prstGeom>
          <a:noFill/>
        </p:spPr>
        <p:txBody>
          <a:bodyPr wrap="square" rtlCol="0">
            <a:spAutoFit/>
          </a:bodyPr>
          <a:lstStyle>
            <a:defPPr>
              <a:defRPr lang="zh-CN"/>
            </a:defPPr>
            <a:lvl1pPr>
              <a:defRPr spc="300">
                <a:solidFill>
                  <a:srgbClr val="011689"/>
                </a:solidFill>
                <a:latin typeface="微软雅黑" panose="020B0503020204020204" charset="-122"/>
                <a:ea typeface="微软雅黑" panose="020B0503020204020204" charset="-122"/>
              </a:defRPr>
            </a:lvl1pPr>
          </a:lstStyle>
          <a:p>
            <a:pPr algn="ctr"/>
            <a:r>
              <a:rPr lang="en-US" sz="2400" b="1" spc="0" dirty="0"/>
              <a:t>- OR-100 Full HD Endoscopy System -</a:t>
            </a:r>
          </a:p>
        </p:txBody>
      </p:sp>
      <p:grpSp>
        <p:nvGrpSpPr>
          <p:cNvPr id="26" name="组合 25"/>
          <p:cNvGrpSpPr/>
          <p:nvPr/>
        </p:nvGrpSpPr>
        <p:grpSpPr>
          <a:xfrm>
            <a:off x="216535" y="1763251"/>
            <a:ext cx="5534978" cy="3331497"/>
            <a:chOff x="258315" y="3493536"/>
            <a:chExt cx="5727816" cy="3364463"/>
          </a:xfrm>
        </p:grpSpPr>
        <p:pic>
          <p:nvPicPr>
            <p:cNvPr id="23" name="图片 22"/>
            <p:cNvPicPr>
              <a:picLocks noChangeAspect="1"/>
            </p:cNvPicPr>
            <p:nvPr/>
          </p:nvPicPr>
          <p:blipFill>
            <a:blip r:embed="rId5"/>
            <a:stretch>
              <a:fillRect/>
            </a:stretch>
          </p:blipFill>
          <p:spPr>
            <a:xfrm>
              <a:off x="258315" y="3493536"/>
              <a:ext cx="5727816" cy="3364463"/>
            </a:xfrm>
            <a:prstGeom prst="rect">
              <a:avLst/>
            </a:prstGeom>
          </p:spPr>
        </p:pic>
        <p:sp>
          <p:nvSpPr>
            <p:cNvPr id="24" name="矩形 23"/>
            <p:cNvSpPr/>
            <p:nvPr/>
          </p:nvSpPr>
          <p:spPr>
            <a:xfrm>
              <a:off x="258315" y="3493537"/>
              <a:ext cx="1153290" cy="570464"/>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pSp>
      <p:sp>
        <p:nvSpPr>
          <p:cNvPr id="2" name="文本框 1"/>
          <p:cNvSpPr txBox="1"/>
          <p:nvPr/>
        </p:nvSpPr>
        <p:spPr>
          <a:xfrm>
            <a:off x="5615748" y="1668827"/>
            <a:ext cx="5534978" cy="4401205"/>
          </a:xfrm>
          <a:prstGeom prst="rect">
            <a:avLst/>
          </a:prstGeom>
          <a:noFill/>
        </p:spPr>
        <p:txBody>
          <a:bodyPr wrap="square" rtlCol="0">
            <a:spAutoFit/>
          </a:bodyPr>
          <a:lstStyle/>
          <a:p>
            <a:r>
              <a:rPr lang="en-US" altLang="zh-CN" sz="2000" b="0" i="0" dirty="0">
                <a:effectLst/>
                <a:cs typeface="+mn-lt"/>
              </a:rPr>
              <a:t>OR-100 is an all-in-one system that combines a full HD image processor for both flexible and rigid endoscopes, a 15.6” full HD screen monitor, LED light source, and air pump. </a:t>
            </a:r>
          </a:p>
          <a:p>
            <a:endParaRPr lang="en-US" altLang="zh-CN" sz="2000" b="0" i="0" dirty="0">
              <a:effectLst/>
              <a:cs typeface="+mn-lt"/>
            </a:endParaRPr>
          </a:p>
          <a:p>
            <a:r>
              <a:rPr lang="en-US" altLang="zh-CN" sz="2000" b="0" i="0" dirty="0">
                <a:effectLst/>
                <a:cs typeface="+mn-lt"/>
              </a:rPr>
              <a:t>This system provides high-quality imaging and visualization capabilities that aid in the diagnosis and treatment of a wide range of conditions in animals. </a:t>
            </a:r>
          </a:p>
          <a:p>
            <a:endParaRPr lang="en-US" altLang="zh-CN" sz="2000" b="0" i="0" dirty="0">
              <a:effectLst/>
              <a:cs typeface="+mn-lt"/>
            </a:endParaRPr>
          </a:p>
          <a:p>
            <a:r>
              <a:rPr lang="en-US" altLang="zh-CN" sz="2000" b="0" i="0" dirty="0">
                <a:effectLst/>
                <a:cs typeface="+mn-lt"/>
              </a:rPr>
              <a:t>With this system, veterinarians can perform endoscopic procedures with high-quality imaging and visualization, making it easier to identify and treat various conditions. </a:t>
            </a:r>
          </a:p>
        </p:txBody>
      </p:sp>
    </p:spTree>
  </p:cSld>
  <p:clrMapOvr>
    <a:masterClrMapping/>
  </p:clrMapOvr>
  <mc:AlternateContent xmlns:mc="http://schemas.openxmlformats.org/markup-compatibility/2006" xmlns:p14="http://schemas.microsoft.com/office/powerpoint/2010/main">
    <mc:Choice Requires="p14">
      <p:transition spd="slow" p14:dur="2000" advTm="10847"/>
    </mc:Choice>
    <mc:Fallback xmlns="">
      <p:transition spd="slow" advTm="1084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2000" cy="454660"/>
            <a:chOff x="0" y="0"/>
            <a:chExt cx="19200" cy="716"/>
          </a:xfrm>
        </p:grpSpPr>
        <p:sp>
          <p:nvSpPr>
            <p:cNvPr id="12" name="矩形 11"/>
            <p:cNvSpPr/>
            <p:nvPr/>
          </p:nvSpPr>
          <p:spPr>
            <a:xfrm>
              <a:off x="0" y="0"/>
              <a:ext cx="19200" cy="716"/>
            </a:xfrm>
            <a:prstGeom prst="rect">
              <a:avLst/>
            </a:prstGeom>
            <a:solidFill>
              <a:srgbClr val="01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pic>
          <p:nvPicPr>
            <p:cNvPr id="56" name="Picture 2" descr="G:\澳华2018 VI\2018版logo 不同尺寸位图库\大-CN-横版-白.png"/>
            <p:cNvPicPr>
              <a:picLocks noChangeAspect="1" noChangeArrowheads="1"/>
            </p:cNvPicPr>
            <p:nvPr>
              <p:custDataLst>
                <p:tags r:id="rId1"/>
              </p:custDataLst>
            </p:nvPr>
          </p:nvPicPr>
          <p:blipFill>
            <a:blip r:embed="rId4" cstate="print"/>
            <a:srcRect/>
            <a:stretch>
              <a:fillRect/>
            </a:stretch>
          </p:blipFill>
          <p:spPr bwMode="auto">
            <a:xfrm>
              <a:off x="341" y="220"/>
              <a:ext cx="1631" cy="27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文本框 15"/>
          <p:cNvSpPr txBox="1"/>
          <p:nvPr/>
        </p:nvSpPr>
        <p:spPr>
          <a:xfrm>
            <a:off x="2939652" y="817225"/>
            <a:ext cx="6312697" cy="461665"/>
          </a:xfrm>
          <a:prstGeom prst="rect">
            <a:avLst/>
          </a:prstGeom>
          <a:noFill/>
        </p:spPr>
        <p:txBody>
          <a:bodyPr wrap="square" rtlCol="0">
            <a:spAutoFit/>
          </a:bodyPr>
          <a:lstStyle>
            <a:defPPr>
              <a:defRPr lang="zh-CN"/>
            </a:defPPr>
            <a:lvl1pPr>
              <a:defRPr spc="300">
                <a:solidFill>
                  <a:srgbClr val="011689"/>
                </a:solidFill>
                <a:latin typeface="微软雅黑" panose="020B0503020204020204" charset="-122"/>
                <a:ea typeface="微软雅黑" panose="020B0503020204020204" charset="-122"/>
              </a:defRPr>
            </a:lvl1pPr>
          </a:lstStyle>
          <a:p>
            <a:pPr algn="ctr"/>
            <a:r>
              <a:rPr lang="en-US" sz="2400" b="1" spc="0" dirty="0"/>
              <a:t>- How to Produce Full HD Images -</a:t>
            </a:r>
          </a:p>
        </p:txBody>
      </p:sp>
      <p:sp>
        <p:nvSpPr>
          <p:cNvPr id="2" name="文本框 1"/>
          <p:cNvSpPr txBox="1"/>
          <p:nvPr/>
        </p:nvSpPr>
        <p:spPr>
          <a:xfrm>
            <a:off x="5006882" y="1951672"/>
            <a:ext cx="5706036" cy="1691640"/>
          </a:xfrm>
          <a:prstGeom prst="rect">
            <a:avLst/>
          </a:prstGeom>
          <a:noFill/>
        </p:spPr>
        <p:txBody>
          <a:bodyPr wrap="square" rtlCol="0">
            <a:spAutoFit/>
          </a:bodyPr>
          <a:lstStyle/>
          <a:p>
            <a:r>
              <a:rPr lang="en-US" altLang="zh-CN" sz="2400" b="1" dirty="0">
                <a:solidFill>
                  <a:srgbClr val="011689"/>
                </a:solidFill>
                <a:latin typeface="微软雅黑" panose="020B0503020204020204" charset="-122"/>
                <a:ea typeface="微软雅黑" panose="020B0503020204020204" charset="-122"/>
              </a:rPr>
              <a:t>Motus 4.0</a:t>
            </a:r>
          </a:p>
          <a:p>
            <a:r>
              <a:rPr lang="en-US" altLang="zh-CN" sz="2000" dirty="0">
                <a:latin typeface="Calibri" panose="020F0502020204030204" charset="0"/>
                <a:cs typeface="Calibri" panose="020F0502020204030204" charset="0"/>
              </a:rPr>
              <a:t>OR-100 is equipped with a full HD dual-core platform, Motus 4.0, which can help the system to quickly and accurately process the image data captured by either flexible or rigid endoscope.</a:t>
            </a:r>
            <a:endParaRPr lang="zh-CN" altLang="en-US" sz="2000" dirty="0">
              <a:latin typeface="Calibri" panose="020F0502020204030204" charset="0"/>
              <a:cs typeface="Calibri" panose="020F0502020204030204" charset="0"/>
            </a:endParaRPr>
          </a:p>
        </p:txBody>
      </p:sp>
      <p:pic>
        <p:nvPicPr>
          <p:cNvPr id="3" name="图片 2"/>
          <p:cNvPicPr>
            <a:picLocks noChangeAspect="1"/>
          </p:cNvPicPr>
          <p:nvPr/>
        </p:nvPicPr>
        <p:blipFill rotWithShape="1">
          <a:blip r:embed="rId5"/>
          <a:srcRect t="26672" r="51225"/>
          <a:stretch>
            <a:fillRect/>
          </a:stretch>
        </p:blipFill>
        <p:spPr>
          <a:xfrm>
            <a:off x="1108650" y="1951672"/>
            <a:ext cx="3273592" cy="2953147"/>
          </a:xfrm>
          <a:prstGeom prst="rect">
            <a:avLst/>
          </a:prstGeom>
        </p:spPr>
      </p:pic>
      <p:grpSp>
        <p:nvGrpSpPr>
          <p:cNvPr id="28" name="组合 27"/>
          <p:cNvGrpSpPr/>
          <p:nvPr/>
        </p:nvGrpSpPr>
        <p:grpSpPr>
          <a:xfrm>
            <a:off x="5006882" y="3872504"/>
            <a:ext cx="3273592" cy="2168271"/>
            <a:chOff x="5978757" y="4109429"/>
            <a:chExt cx="3273592" cy="2168271"/>
          </a:xfrm>
        </p:grpSpPr>
        <p:grpSp>
          <p:nvGrpSpPr>
            <p:cNvPr id="22" name="组合 21"/>
            <p:cNvGrpSpPr/>
            <p:nvPr/>
          </p:nvGrpSpPr>
          <p:grpSpPr>
            <a:xfrm>
              <a:off x="5978757" y="4109429"/>
              <a:ext cx="3273592" cy="2168271"/>
              <a:chOff x="5978757" y="4109429"/>
              <a:chExt cx="3273592" cy="2168271"/>
            </a:xfrm>
          </p:grpSpPr>
          <p:pic>
            <p:nvPicPr>
              <p:cNvPr id="15" name="图片 14"/>
              <p:cNvPicPr>
                <a:picLocks noChangeAspect="1"/>
              </p:cNvPicPr>
              <p:nvPr/>
            </p:nvPicPr>
            <p:blipFill rotWithShape="1">
              <a:blip r:embed="rId5"/>
              <a:srcRect l="50048" t="35616" r="4591" b="14314"/>
              <a:stretch>
                <a:fillRect/>
              </a:stretch>
            </p:blipFill>
            <p:spPr>
              <a:xfrm>
                <a:off x="5978757" y="4109429"/>
                <a:ext cx="3273592" cy="2168271"/>
              </a:xfrm>
              <a:prstGeom prst="rect">
                <a:avLst/>
              </a:prstGeom>
            </p:spPr>
          </p:pic>
          <p:sp>
            <p:nvSpPr>
              <p:cNvPr id="21" name="矩形 20"/>
              <p:cNvSpPr/>
              <p:nvPr/>
            </p:nvSpPr>
            <p:spPr>
              <a:xfrm>
                <a:off x="7421078" y="4976261"/>
                <a:ext cx="394636" cy="4042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p>
            </p:txBody>
          </p:sp>
        </p:grpSp>
        <p:sp>
          <p:nvSpPr>
            <p:cNvPr id="27" name="文本框 26"/>
            <p:cNvSpPr txBox="1"/>
            <p:nvPr/>
          </p:nvSpPr>
          <p:spPr>
            <a:xfrm>
              <a:off x="7018786" y="4962947"/>
              <a:ext cx="1193533" cy="430887"/>
            </a:xfrm>
            <a:prstGeom prst="rect">
              <a:avLst/>
            </a:prstGeom>
            <a:noFill/>
          </p:spPr>
          <p:txBody>
            <a:bodyPr wrap="square" rtlCol="0">
              <a:spAutoFit/>
            </a:bodyPr>
            <a:lstStyle/>
            <a:p>
              <a:pPr algn="ctr"/>
              <a:r>
                <a:rPr lang="en-US" altLang="zh-CN" sz="1100" dirty="0">
                  <a:solidFill>
                    <a:schemeClr val="bg1"/>
                  </a:solidFill>
                </a:rPr>
                <a:t>Motus</a:t>
              </a:r>
            </a:p>
            <a:p>
              <a:pPr algn="ctr"/>
              <a:r>
                <a:rPr lang="en-US" altLang="zh-CN" sz="1100" dirty="0">
                  <a:solidFill>
                    <a:schemeClr val="bg1"/>
                  </a:solidFill>
                </a:rPr>
                <a:t>4.0</a:t>
              </a:r>
              <a:endParaRPr lang="zh-CN" altLang="en-US" sz="11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10847"/>
    </mc:Choice>
    <mc:Fallback xmlns="">
      <p:transition spd="slow" advTm="1084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2000" cy="454660"/>
            <a:chOff x="0" y="0"/>
            <a:chExt cx="19200" cy="716"/>
          </a:xfrm>
        </p:grpSpPr>
        <p:sp>
          <p:nvSpPr>
            <p:cNvPr id="12" name="矩形 11"/>
            <p:cNvSpPr/>
            <p:nvPr/>
          </p:nvSpPr>
          <p:spPr>
            <a:xfrm>
              <a:off x="0" y="0"/>
              <a:ext cx="19200" cy="716"/>
            </a:xfrm>
            <a:prstGeom prst="rect">
              <a:avLst/>
            </a:prstGeom>
            <a:solidFill>
              <a:srgbClr val="01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pic>
          <p:nvPicPr>
            <p:cNvPr id="56" name="Picture 2" descr="G:\澳华2018 VI\2018版logo 不同尺寸位图库\大-CN-横版-白.png"/>
            <p:cNvPicPr>
              <a:picLocks noChangeAspect="1" noChangeArrowheads="1"/>
            </p:cNvPicPr>
            <p:nvPr>
              <p:custDataLst>
                <p:tags r:id="rId1"/>
              </p:custDataLst>
            </p:nvPr>
          </p:nvPicPr>
          <p:blipFill>
            <a:blip r:embed="rId4" cstate="print"/>
            <a:srcRect/>
            <a:stretch>
              <a:fillRect/>
            </a:stretch>
          </p:blipFill>
          <p:spPr bwMode="auto">
            <a:xfrm>
              <a:off x="341" y="220"/>
              <a:ext cx="1631" cy="27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文本框 15"/>
          <p:cNvSpPr txBox="1"/>
          <p:nvPr/>
        </p:nvSpPr>
        <p:spPr>
          <a:xfrm>
            <a:off x="2939652" y="817225"/>
            <a:ext cx="6312697" cy="461665"/>
          </a:xfrm>
          <a:prstGeom prst="rect">
            <a:avLst/>
          </a:prstGeom>
          <a:noFill/>
        </p:spPr>
        <p:txBody>
          <a:bodyPr wrap="square" rtlCol="0">
            <a:spAutoFit/>
          </a:bodyPr>
          <a:lstStyle>
            <a:defPPr>
              <a:defRPr lang="zh-CN"/>
            </a:defPPr>
            <a:lvl1pPr>
              <a:defRPr spc="300">
                <a:solidFill>
                  <a:srgbClr val="011689"/>
                </a:solidFill>
                <a:latin typeface="微软雅黑" panose="020B0503020204020204" charset="-122"/>
                <a:ea typeface="微软雅黑" panose="020B0503020204020204" charset="-122"/>
              </a:defRPr>
            </a:lvl1pPr>
          </a:lstStyle>
          <a:p>
            <a:pPr algn="ctr"/>
            <a:r>
              <a:rPr lang="en-US" sz="2400" b="1" spc="0" dirty="0"/>
              <a:t>- How to Produce Full HD Images -</a:t>
            </a:r>
          </a:p>
        </p:txBody>
      </p:sp>
      <p:sp>
        <p:nvSpPr>
          <p:cNvPr id="2" name="文本框 1"/>
          <p:cNvSpPr txBox="1"/>
          <p:nvPr/>
        </p:nvSpPr>
        <p:spPr>
          <a:xfrm>
            <a:off x="5006882" y="1951672"/>
            <a:ext cx="5706036" cy="1999615"/>
          </a:xfrm>
          <a:prstGeom prst="rect">
            <a:avLst/>
          </a:prstGeom>
          <a:noFill/>
        </p:spPr>
        <p:txBody>
          <a:bodyPr wrap="square" rtlCol="0">
            <a:spAutoFit/>
          </a:bodyPr>
          <a:lstStyle/>
          <a:p>
            <a:r>
              <a:rPr lang="en-US" altLang="zh-CN" sz="2400" b="1" dirty="0">
                <a:solidFill>
                  <a:srgbClr val="011689"/>
                </a:solidFill>
                <a:latin typeface="微软雅黑" panose="020B0503020204020204" charset="-122"/>
                <a:ea typeface="微软雅黑" panose="020B0503020204020204" charset="-122"/>
              </a:rPr>
              <a:t>Full HD Screen Monitor </a:t>
            </a:r>
          </a:p>
          <a:p>
            <a:r>
              <a:rPr lang="en-US" altLang="zh-CN" sz="2000" dirty="0">
                <a:effectLst/>
                <a:cs typeface="+mn-lt"/>
              </a:rPr>
              <a:t>The 15.6" screen size of the monitor allows for a larger and more immersive viewing experience, which can provide bright and clear illumination of the endoscopic images, ensuring that even small details and structures are easily visible.</a:t>
            </a:r>
          </a:p>
        </p:txBody>
      </p:sp>
      <p:grpSp>
        <p:nvGrpSpPr>
          <p:cNvPr id="14" name="组合 13"/>
          <p:cNvGrpSpPr/>
          <p:nvPr/>
        </p:nvGrpSpPr>
        <p:grpSpPr>
          <a:xfrm>
            <a:off x="1845651" y="3924215"/>
            <a:ext cx="8347502" cy="2557590"/>
            <a:chOff x="1845651" y="3924215"/>
            <a:chExt cx="8347502" cy="2557590"/>
          </a:xfrm>
        </p:grpSpPr>
        <p:pic>
          <p:nvPicPr>
            <p:cNvPr id="5" name="图片 4"/>
            <p:cNvPicPr>
              <a:picLocks noChangeAspect="1"/>
            </p:cNvPicPr>
            <p:nvPr/>
          </p:nvPicPr>
          <p:blipFill rotWithShape="1">
            <a:blip r:embed="rId5"/>
            <a:srcRect t="17159"/>
            <a:stretch>
              <a:fillRect/>
            </a:stretch>
          </p:blipFill>
          <p:spPr>
            <a:xfrm>
              <a:off x="1845651" y="3924215"/>
              <a:ext cx="8347502" cy="2557590"/>
            </a:xfrm>
            <a:prstGeom prst="rect">
              <a:avLst/>
            </a:prstGeom>
          </p:spPr>
        </p:pic>
        <p:sp>
          <p:nvSpPr>
            <p:cNvPr id="7" name="矩形: 圆角 6"/>
            <p:cNvSpPr/>
            <p:nvPr/>
          </p:nvSpPr>
          <p:spPr>
            <a:xfrm>
              <a:off x="6294922" y="4885267"/>
              <a:ext cx="673769" cy="21612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a:t>HD Image</a:t>
              </a:r>
              <a:endParaRPr lang="zh-CN" altLang="en-US" sz="900" dirty="0"/>
            </a:p>
          </p:txBody>
        </p:sp>
        <p:sp>
          <p:nvSpPr>
            <p:cNvPr id="8" name="矩形: 圆角 7"/>
            <p:cNvSpPr/>
            <p:nvPr/>
          </p:nvSpPr>
          <p:spPr>
            <a:xfrm>
              <a:off x="6294923" y="5833534"/>
              <a:ext cx="711868" cy="30287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a:t>Full HD Image</a:t>
              </a:r>
              <a:endParaRPr lang="zh-CN" altLang="en-US" sz="900" dirty="0"/>
            </a:p>
          </p:txBody>
        </p:sp>
        <p:sp>
          <p:nvSpPr>
            <p:cNvPr id="9" name="矩形: 圆角 8"/>
            <p:cNvSpPr/>
            <p:nvPr/>
          </p:nvSpPr>
          <p:spPr>
            <a:xfrm>
              <a:off x="9252349" y="4885267"/>
              <a:ext cx="673769" cy="21612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a:t>HD Image</a:t>
              </a:r>
              <a:endParaRPr lang="zh-CN" altLang="en-US" sz="900" dirty="0"/>
            </a:p>
          </p:txBody>
        </p:sp>
        <p:sp>
          <p:nvSpPr>
            <p:cNvPr id="10" name="矩形: 圆角 9"/>
            <p:cNvSpPr/>
            <p:nvPr/>
          </p:nvSpPr>
          <p:spPr>
            <a:xfrm>
              <a:off x="9252350" y="5833534"/>
              <a:ext cx="711868" cy="30287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a:t>Full HD Image</a:t>
              </a:r>
              <a:endParaRPr lang="zh-CN" altLang="en-US" sz="900" dirty="0"/>
            </a:p>
          </p:txBody>
        </p:sp>
        <p:sp>
          <p:nvSpPr>
            <p:cNvPr id="11" name="矩形: 圆角 10"/>
            <p:cNvSpPr/>
            <p:nvPr/>
          </p:nvSpPr>
          <p:spPr>
            <a:xfrm>
              <a:off x="7936100" y="4532323"/>
              <a:ext cx="526333" cy="21612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a:t>HD</a:t>
              </a:r>
              <a:endParaRPr lang="zh-CN" altLang="en-US" sz="900" dirty="0"/>
            </a:p>
          </p:txBody>
        </p:sp>
        <p:sp>
          <p:nvSpPr>
            <p:cNvPr id="13" name="矩形: 圆角 12"/>
            <p:cNvSpPr/>
            <p:nvPr/>
          </p:nvSpPr>
          <p:spPr>
            <a:xfrm>
              <a:off x="7919168" y="5531109"/>
              <a:ext cx="585600" cy="21612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a:t>Full HD</a:t>
              </a:r>
              <a:endParaRPr lang="zh-CN" altLang="en-US" sz="900" dirty="0"/>
            </a:p>
          </p:txBody>
        </p:sp>
      </p:grpSp>
    </p:spTree>
  </p:cSld>
  <p:clrMapOvr>
    <a:masterClrMapping/>
  </p:clrMapOvr>
  <mc:AlternateContent xmlns:mc="http://schemas.openxmlformats.org/markup-compatibility/2006" xmlns:p14="http://schemas.microsoft.com/office/powerpoint/2010/main">
    <mc:Choice Requires="p14">
      <p:transition spd="slow" p14:dur="2000" advTm="10847"/>
    </mc:Choice>
    <mc:Fallback xmlns="">
      <p:transition spd="slow" advTm="1084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2000" cy="454660"/>
            <a:chOff x="0" y="0"/>
            <a:chExt cx="19200" cy="716"/>
          </a:xfrm>
        </p:grpSpPr>
        <p:sp>
          <p:nvSpPr>
            <p:cNvPr id="12" name="矩形 11"/>
            <p:cNvSpPr/>
            <p:nvPr/>
          </p:nvSpPr>
          <p:spPr>
            <a:xfrm>
              <a:off x="0" y="0"/>
              <a:ext cx="19200" cy="716"/>
            </a:xfrm>
            <a:prstGeom prst="rect">
              <a:avLst/>
            </a:prstGeom>
            <a:solidFill>
              <a:srgbClr val="01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pic>
          <p:nvPicPr>
            <p:cNvPr id="56" name="Picture 2" descr="G:\澳华2018 VI\2018版logo 不同尺寸位图库\大-CN-横版-白.png"/>
            <p:cNvPicPr>
              <a:picLocks noChangeAspect="1" noChangeArrowheads="1"/>
            </p:cNvPicPr>
            <p:nvPr>
              <p:custDataLst>
                <p:tags r:id="rId1"/>
              </p:custDataLst>
            </p:nvPr>
          </p:nvPicPr>
          <p:blipFill>
            <a:blip r:embed="rId4" cstate="print"/>
            <a:srcRect/>
            <a:stretch>
              <a:fillRect/>
            </a:stretch>
          </p:blipFill>
          <p:spPr bwMode="auto">
            <a:xfrm>
              <a:off x="341" y="220"/>
              <a:ext cx="1631" cy="27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文本框 15"/>
          <p:cNvSpPr txBox="1"/>
          <p:nvPr/>
        </p:nvSpPr>
        <p:spPr>
          <a:xfrm>
            <a:off x="2939652" y="817225"/>
            <a:ext cx="6312697" cy="461665"/>
          </a:xfrm>
          <a:prstGeom prst="rect">
            <a:avLst/>
          </a:prstGeom>
          <a:noFill/>
        </p:spPr>
        <p:txBody>
          <a:bodyPr wrap="square" rtlCol="0">
            <a:spAutoFit/>
          </a:bodyPr>
          <a:lstStyle>
            <a:defPPr>
              <a:defRPr lang="zh-CN"/>
            </a:defPPr>
            <a:lvl1pPr>
              <a:defRPr spc="300">
                <a:solidFill>
                  <a:srgbClr val="011689"/>
                </a:solidFill>
                <a:latin typeface="微软雅黑" panose="020B0503020204020204" charset="-122"/>
                <a:ea typeface="微软雅黑" panose="020B0503020204020204" charset="-122"/>
              </a:defRPr>
            </a:lvl1pPr>
          </a:lstStyle>
          <a:p>
            <a:pPr algn="ctr"/>
            <a:r>
              <a:rPr lang="en-US" sz="2400" b="1" spc="0" dirty="0"/>
              <a:t>- How to Produce Full HD Images -</a:t>
            </a:r>
          </a:p>
        </p:txBody>
      </p:sp>
      <p:sp>
        <p:nvSpPr>
          <p:cNvPr id="2" name="文本框 1"/>
          <p:cNvSpPr txBox="1"/>
          <p:nvPr/>
        </p:nvSpPr>
        <p:spPr>
          <a:xfrm>
            <a:off x="4801777" y="1530667"/>
            <a:ext cx="5706036" cy="2922905"/>
          </a:xfrm>
          <a:prstGeom prst="rect">
            <a:avLst/>
          </a:prstGeom>
          <a:noFill/>
        </p:spPr>
        <p:txBody>
          <a:bodyPr wrap="square" rtlCol="0">
            <a:spAutoFit/>
          </a:bodyPr>
          <a:lstStyle/>
          <a:p>
            <a:r>
              <a:rPr lang="en-US" altLang="zh-CN" sz="2400" b="1" dirty="0">
                <a:solidFill>
                  <a:srgbClr val="011689"/>
                </a:solidFill>
                <a:latin typeface="微软雅黑" panose="020B0503020204020204" charset="-122"/>
                <a:ea typeface="微软雅黑" panose="020B0503020204020204" charset="-122"/>
              </a:rPr>
              <a:t>Full HD Flexible Video Endoscope</a:t>
            </a:r>
          </a:p>
          <a:p>
            <a:pPr algn="l">
              <a:buClrTx/>
              <a:buSzTx/>
              <a:buFontTx/>
            </a:pPr>
            <a:endParaRPr lang="en-US" altLang="zh-CN" sz="2000" dirty="0">
              <a:effectLst/>
              <a:cs typeface="+mn-lt"/>
            </a:endParaRPr>
          </a:p>
          <a:p>
            <a:pPr algn="l">
              <a:buClrTx/>
              <a:buSzTx/>
              <a:buFontTx/>
            </a:pPr>
            <a:r>
              <a:rPr lang="en-US" altLang="zh-CN" sz="2000" dirty="0">
                <a:effectLst/>
                <a:cs typeface="+mn-lt"/>
              </a:rPr>
              <a:t>Aohua's first full HD flexible video endoscope “VET-FHD” series offers exceptional image quality that can facilitate easy diagnosis and treatment of animals. The high-definition images captured by the VET-FHD can provide veterinary professionals with a clearer view of internal structures, which can lead to more accurate diagnoses and better treatment outcomes.</a:t>
            </a:r>
          </a:p>
        </p:txBody>
      </p:sp>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005" y="1560830"/>
            <a:ext cx="3030855" cy="3030855"/>
          </a:xfrm>
          <a:prstGeom prst="rect">
            <a:avLst/>
          </a:prstGeom>
        </p:spPr>
      </p:pic>
      <p:pic>
        <p:nvPicPr>
          <p:cNvPr id="7" name="图片 6"/>
          <p:cNvPicPr>
            <a:picLocks noChangeAspect="1"/>
          </p:cNvPicPr>
          <p:nvPr/>
        </p:nvPicPr>
        <p:blipFill>
          <a:blip r:embed="rId6"/>
          <a:stretch>
            <a:fillRect/>
          </a:stretch>
        </p:blipFill>
        <p:spPr>
          <a:xfrm>
            <a:off x="817880" y="4855845"/>
            <a:ext cx="10106025" cy="18002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847"/>
    </mc:Choice>
    <mc:Fallback xmlns="">
      <p:transition spd="slow" advTm="1084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2000" cy="454660"/>
            <a:chOff x="0" y="0"/>
            <a:chExt cx="19200" cy="716"/>
          </a:xfrm>
        </p:grpSpPr>
        <p:sp>
          <p:nvSpPr>
            <p:cNvPr id="12" name="矩形 11"/>
            <p:cNvSpPr/>
            <p:nvPr/>
          </p:nvSpPr>
          <p:spPr>
            <a:xfrm>
              <a:off x="0" y="0"/>
              <a:ext cx="19200" cy="716"/>
            </a:xfrm>
            <a:prstGeom prst="rect">
              <a:avLst/>
            </a:prstGeom>
            <a:solidFill>
              <a:srgbClr val="01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pic>
          <p:nvPicPr>
            <p:cNvPr id="56" name="Picture 2" descr="G:\澳华2018 VI\2018版logo 不同尺寸位图库\大-CN-横版-白.png"/>
            <p:cNvPicPr>
              <a:picLocks noChangeAspect="1" noChangeArrowheads="1"/>
            </p:cNvPicPr>
            <p:nvPr>
              <p:custDataLst>
                <p:tags r:id="rId1"/>
              </p:custDataLst>
            </p:nvPr>
          </p:nvPicPr>
          <p:blipFill>
            <a:blip r:embed="rId4" cstate="print"/>
            <a:srcRect/>
            <a:stretch>
              <a:fillRect/>
            </a:stretch>
          </p:blipFill>
          <p:spPr bwMode="auto">
            <a:xfrm>
              <a:off x="341" y="220"/>
              <a:ext cx="1631" cy="27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文本框 15"/>
          <p:cNvSpPr txBox="1"/>
          <p:nvPr/>
        </p:nvSpPr>
        <p:spPr>
          <a:xfrm>
            <a:off x="2694106" y="817225"/>
            <a:ext cx="6803788" cy="461665"/>
          </a:xfrm>
          <a:prstGeom prst="rect">
            <a:avLst/>
          </a:prstGeom>
          <a:noFill/>
        </p:spPr>
        <p:txBody>
          <a:bodyPr wrap="square" rtlCol="0">
            <a:spAutoFit/>
          </a:bodyPr>
          <a:lstStyle>
            <a:defPPr>
              <a:defRPr lang="zh-CN"/>
            </a:defPPr>
            <a:lvl1pPr>
              <a:defRPr spc="300">
                <a:solidFill>
                  <a:srgbClr val="011689"/>
                </a:solidFill>
                <a:latin typeface="微软雅黑" panose="020B0503020204020204" charset="-122"/>
                <a:ea typeface="微软雅黑" panose="020B0503020204020204" charset="-122"/>
              </a:defRPr>
            </a:lvl1pPr>
          </a:lstStyle>
          <a:p>
            <a:pPr algn="ctr"/>
            <a:r>
              <a:rPr lang="en-US" sz="2400" b="1" spc="0" dirty="0"/>
              <a:t>- Improved Clinical Performance -</a:t>
            </a:r>
          </a:p>
        </p:txBody>
      </p:sp>
      <p:sp>
        <p:nvSpPr>
          <p:cNvPr id="2" name="文本框 1"/>
          <p:cNvSpPr txBox="1"/>
          <p:nvPr/>
        </p:nvSpPr>
        <p:spPr>
          <a:xfrm>
            <a:off x="1252220" y="1728152"/>
            <a:ext cx="9460698" cy="3784600"/>
          </a:xfrm>
          <a:prstGeom prst="rect">
            <a:avLst/>
          </a:prstGeom>
          <a:noFill/>
        </p:spPr>
        <p:txBody>
          <a:bodyPr wrap="square" rtlCol="0">
            <a:spAutoFit/>
          </a:bodyPr>
          <a:lstStyle/>
          <a:p>
            <a:pPr marL="285750" indent="-285750">
              <a:buFont typeface="Arial" panose="020B0704020202020204" pitchFamily="34" charset="0"/>
              <a:buChar char="•"/>
            </a:pPr>
            <a:r>
              <a:rPr lang="en-US" altLang="zh-CN" sz="2000" b="1" dirty="0">
                <a:solidFill>
                  <a:srgbClr val="011689"/>
                </a:solidFill>
                <a:latin typeface="微软雅黑" panose="020B0503020204020204" charset="-122"/>
                <a:ea typeface="微软雅黑" panose="020B0503020204020204" charset="-122"/>
              </a:rPr>
              <a:t>The LED light source</a:t>
            </a:r>
            <a:r>
              <a:rPr lang="en-US" altLang="zh-CN" sz="2000" dirty="0">
                <a:latin typeface="Söhne"/>
              </a:rPr>
              <a:t> </a:t>
            </a:r>
            <a:r>
              <a:rPr lang="en-US" altLang="zh-CN" sz="2000" dirty="0">
                <a:effectLst/>
                <a:cs typeface="+mn-lt"/>
              </a:rPr>
              <a:t>of OR-100 provides consistent and uniform illumination, which is essential for accurate diagnosis and treatment. It can also be adjusted to different levels of brightness, depending on the specific requirements of the procedure. CBI can be used as a diagnostic tool during endoscopy to aid in the visualization and identification of abnormal tissue.</a:t>
            </a:r>
          </a:p>
          <a:p>
            <a:pPr marL="285750" indent="-285750">
              <a:buFont typeface="Arial" panose="020B0704020202020204" pitchFamily="34" charset="0"/>
              <a:buChar char="•"/>
            </a:pPr>
            <a:endParaRPr lang="en-US" altLang="zh-CN" sz="2000" dirty="0">
              <a:latin typeface="Söhne"/>
            </a:endParaRPr>
          </a:p>
          <a:p>
            <a:pPr marL="285750" indent="-285750" algn="l">
              <a:buClrTx/>
              <a:buSzTx/>
              <a:buFont typeface="Arial" panose="020B0704020202020204" pitchFamily="34" charset="0"/>
              <a:buChar char="•"/>
            </a:pPr>
            <a:r>
              <a:rPr lang="en-US" altLang="zh-CN" sz="2000" b="1" dirty="0">
                <a:solidFill>
                  <a:srgbClr val="011689"/>
                </a:solidFill>
                <a:latin typeface="微软雅黑" panose="020B0503020204020204" charset="-122"/>
                <a:ea typeface="微软雅黑" panose="020B0503020204020204" charset="-122"/>
              </a:rPr>
              <a:t>Image enhancement </a:t>
            </a:r>
            <a:r>
              <a:rPr lang="en-US" altLang="zh-CN" sz="2000" dirty="0">
                <a:effectLst/>
                <a:cs typeface="+mn-lt"/>
              </a:rPr>
              <a:t>make it easier for users to obtain high-quality images without requiring manual adjustments. There are 3 models you can choose:</a:t>
            </a:r>
          </a:p>
          <a:p>
            <a:pPr marL="285750" indent="-285750" algn="l">
              <a:buClrTx/>
              <a:buSzTx/>
              <a:buFont typeface="Arial" panose="020B0704020202020204" pitchFamily="34" charset="0"/>
              <a:buChar char="•"/>
            </a:pPr>
            <a:r>
              <a:rPr lang="en-US" altLang="zh-CN" sz="2000" dirty="0">
                <a:effectLst/>
                <a:cs typeface="+mn-lt"/>
              </a:rPr>
              <a:t>    1) Edge enhancement, which enhances the sharpness of the image edges.</a:t>
            </a:r>
          </a:p>
          <a:p>
            <a:pPr marL="285750" indent="-285750" algn="l">
              <a:buClrTx/>
              <a:buSzTx/>
              <a:buFont typeface="Arial" panose="020B0704020202020204" pitchFamily="34" charset="0"/>
              <a:buChar char="•"/>
            </a:pPr>
            <a:r>
              <a:rPr lang="en-US" altLang="zh-CN" sz="2000" dirty="0">
                <a:effectLst/>
                <a:cs typeface="+mn-lt"/>
              </a:rPr>
              <a:t>    2) Structure enhancement, which enhances the visibility of vessels within the image</a:t>
            </a:r>
          </a:p>
          <a:p>
            <a:pPr marL="285750" indent="-285750" algn="l">
              <a:buClrTx/>
              <a:buSzTx/>
              <a:buFont typeface="Arial" panose="020B0704020202020204" pitchFamily="34" charset="0"/>
              <a:buChar char="•"/>
            </a:pPr>
            <a:r>
              <a:rPr lang="en-US" altLang="zh-CN" sz="2000" dirty="0">
                <a:effectLst/>
                <a:cs typeface="+mn-lt"/>
              </a:rPr>
              <a:t>    3) Composite enhancement, which enhances both the sharpness of edges and the visibility of vessels.</a:t>
            </a:r>
          </a:p>
        </p:txBody>
      </p:sp>
    </p:spTree>
  </p:cSld>
  <p:clrMapOvr>
    <a:masterClrMapping/>
  </p:clrMapOvr>
  <mc:AlternateContent xmlns:mc="http://schemas.openxmlformats.org/markup-compatibility/2006" xmlns:p14="http://schemas.microsoft.com/office/powerpoint/2010/main">
    <mc:Choice Requires="p14">
      <p:transition spd="slow" p14:dur="2000" advTm="10847"/>
    </mc:Choice>
    <mc:Fallback xmlns="">
      <p:transition spd="slow" advTm="1084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2000" cy="454660"/>
            <a:chOff x="0" y="0"/>
            <a:chExt cx="19200" cy="716"/>
          </a:xfrm>
        </p:grpSpPr>
        <p:sp>
          <p:nvSpPr>
            <p:cNvPr id="12" name="矩形 11"/>
            <p:cNvSpPr/>
            <p:nvPr/>
          </p:nvSpPr>
          <p:spPr>
            <a:xfrm>
              <a:off x="0" y="0"/>
              <a:ext cx="19200" cy="716"/>
            </a:xfrm>
            <a:prstGeom prst="rect">
              <a:avLst/>
            </a:prstGeom>
            <a:solidFill>
              <a:srgbClr val="01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pic>
          <p:nvPicPr>
            <p:cNvPr id="56" name="Picture 2" descr="G:\澳华2018 VI\2018版logo 不同尺寸位图库\大-CN-横版-白.png"/>
            <p:cNvPicPr>
              <a:picLocks noChangeAspect="1" noChangeArrowheads="1"/>
            </p:cNvPicPr>
            <p:nvPr>
              <p:custDataLst>
                <p:tags r:id="rId1"/>
              </p:custDataLst>
            </p:nvPr>
          </p:nvPicPr>
          <p:blipFill>
            <a:blip r:embed="rId4" cstate="print"/>
            <a:srcRect/>
            <a:stretch>
              <a:fillRect/>
            </a:stretch>
          </p:blipFill>
          <p:spPr bwMode="auto">
            <a:xfrm>
              <a:off x="341" y="220"/>
              <a:ext cx="1631" cy="27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文本框 15"/>
          <p:cNvSpPr txBox="1"/>
          <p:nvPr/>
        </p:nvSpPr>
        <p:spPr>
          <a:xfrm>
            <a:off x="2694106" y="817225"/>
            <a:ext cx="6803788" cy="461665"/>
          </a:xfrm>
          <a:prstGeom prst="rect">
            <a:avLst/>
          </a:prstGeom>
          <a:noFill/>
        </p:spPr>
        <p:txBody>
          <a:bodyPr wrap="square" rtlCol="0">
            <a:spAutoFit/>
          </a:bodyPr>
          <a:lstStyle>
            <a:defPPr>
              <a:defRPr lang="zh-CN"/>
            </a:defPPr>
            <a:lvl1pPr>
              <a:defRPr spc="300">
                <a:solidFill>
                  <a:srgbClr val="011689"/>
                </a:solidFill>
                <a:latin typeface="微软雅黑" panose="020B0503020204020204" charset="-122"/>
                <a:ea typeface="微软雅黑" panose="020B0503020204020204" charset="-122"/>
              </a:defRPr>
            </a:lvl1pPr>
          </a:lstStyle>
          <a:p>
            <a:pPr algn="ctr"/>
            <a:r>
              <a:rPr lang="en-US" sz="2400" b="1" spc="0" dirty="0"/>
              <a:t>- Strong Compatibility -</a:t>
            </a:r>
          </a:p>
        </p:txBody>
      </p:sp>
      <p:sp>
        <p:nvSpPr>
          <p:cNvPr id="3" name="文本框 2"/>
          <p:cNvSpPr txBox="1"/>
          <p:nvPr/>
        </p:nvSpPr>
        <p:spPr>
          <a:xfrm>
            <a:off x="1252220" y="1641455"/>
            <a:ext cx="9460698" cy="3476625"/>
          </a:xfrm>
          <a:prstGeom prst="rect">
            <a:avLst/>
          </a:prstGeom>
          <a:noFill/>
        </p:spPr>
        <p:txBody>
          <a:bodyPr wrap="square" rtlCol="0">
            <a:spAutoFit/>
          </a:bodyPr>
          <a:lstStyle/>
          <a:p>
            <a:pPr marL="285750" indent="-285750">
              <a:buFont typeface="Arial" panose="020B0704020202020204" pitchFamily="34" charset="0"/>
              <a:buChar char="•"/>
            </a:pPr>
            <a:r>
              <a:rPr lang="en-US" altLang="zh-CN" sz="2000" b="1" dirty="0">
                <a:solidFill>
                  <a:srgbClr val="011689"/>
                </a:solidFill>
                <a:latin typeface="微软雅黑" panose="020B0503020204020204" charset="-122"/>
                <a:ea typeface="微软雅黑" panose="020B0503020204020204" charset="-122"/>
              </a:rPr>
              <a:t>Work with Both Flexible and Rigid Endoscopes</a:t>
            </a:r>
            <a:r>
              <a:rPr lang="en-US" altLang="zh-CN" sz="2000" dirty="0">
                <a:effectLst/>
                <a:cs typeface="+mn-lt"/>
              </a:rPr>
              <a:t>, making it suitable for various veterinary applications. It can be used with all VET series flexible endoscopes, providing improved image performance for diagnostic and surgical procedures in veterinary medicine.</a:t>
            </a:r>
          </a:p>
          <a:p>
            <a:pPr marL="285750" indent="-285750">
              <a:buFont typeface="Arial" panose="020B0704020202020204" pitchFamily="34" charset="0"/>
              <a:buChar char="•"/>
            </a:pPr>
            <a:endParaRPr lang="en-US" altLang="zh-CN" sz="2000" dirty="0">
              <a:latin typeface="Söhne"/>
            </a:endParaRPr>
          </a:p>
          <a:p>
            <a:pPr marL="285750" indent="-285750" algn="l">
              <a:buClrTx/>
              <a:buSzTx/>
              <a:buFont typeface="Arial" panose="020B0704020202020204" pitchFamily="34" charset="0"/>
              <a:buChar char="•"/>
            </a:pPr>
            <a:r>
              <a:rPr lang="en-US" altLang="zh-CN" sz="2000" b="1" dirty="0">
                <a:solidFill>
                  <a:srgbClr val="011689"/>
                </a:solidFill>
                <a:latin typeface="微软雅黑" panose="020B0503020204020204" charset="-122"/>
                <a:ea typeface="微软雅黑" panose="020B0503020204020204" charset="-122"/>
              </a:rPr>
              <a:t>Hot-swappable </a:t>
            </a:r>
            <a:r>
              <a:rPr lang="en-US" altLang="zh-CN" sz="2000" dirty="0">
                <a:effectLst/>
                <a:cs typeface="+mn-lt"/>
              </a:rPr>
              <a:t>capability allows for easy and convenient swapping of both flexible and rigid endoscopes.</a:t>
            </a:r>
          </a:p>
          <a:p>
            <a:pPr marL="285750" indent="-285750" algn="l">
              <a:buClrTx/>
              <a:buSzTx/>
              <a:buFont typeface="Arial" panose="020B0704020202020204" pitchFamily="34" charset="0"/>
              <a:buChar char="•"/>
            </a:pPr>
            <a:endParaRPr lang="en-US" altLang="zh-CN" sz="2000" dirty="0">
              <a:effectLst/>
              <a:cs typeface="+mn-lt"/>
            </a:endParaRPr>
          </a:p>
          <a:p>
            <a:pPr marL="285750" indent="-285750" algn="l">
              <a:buClrTx/>
              <a:buSzTx/>
              <a:buFont typeface="Arial" panose="020B0704020202020204" pitchFamily="34" charset="0"/>
              <a:buChar char="•"/>
            </a:pPr>
            <a:r>
              <a:rPr lang="en-US" altLang="zh-CN" sz="2000" b="1" dirty="0">
                <a:solidFill>
                  <a:srgbClr val="011689"/>
                </a:solidFill>
                <a:latin typeface="微软雅黑" panose="020B0503020204020204" charset="-122"/>
                <a:ea typeface="微软雅黑" panose="020B0503020204020204" charset="-122"/>
              </a:rPr>
              <a:t>Multiple Storage </a:t>
            </a:r>
            <a:r>
              <a:rPr lang="en-US" altLang="zh-CN" sz="2000" dirty="0">
                <a:effectLst/>
                <a:cs typeface="+mn-lt"/>
              </a:rPr>
              <a:t>with USB storage and has an internal SD card slot for storing images and recordings.</a:t>
            </a:r>
          </a:p>
          <a:p>
            <a:endParaRPr lang="en-US" altLang="zh-CN" sz="2000" dirty="0">
              <a:latin typeface="Söhne"/>
            </a:endParaRPr>
          </a:p>
        </p:txBody>
      </p:sp>
      <p:pic>
        <p:nvPicPr>
          <p:cNvPr id="7" name="图片 6"/>
          <p:cNvPicPr>
            <a:picLocks noChangeAspect="1"/>
          </p:cNvPicPr>
          <p:nvPr/>
        </p:nvPicPr>
        <p:blipFill>
          <a:blip r:embed="rId5"/>
          <a:stretch>
            <a:fillRect/>
          </a:stretch>
        </p:blipFill>
        <p:spPr>
          <a:xfrm>
            <a:off x="4115271" y="4949364"/>
            <a:ext cx="3961458" cy="16222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847"/>
    </mc:Choice>
    <mc:Fallback xmlns="">
      <p:transition spd="slow" advTm="1084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10.xml><?xml version="1.0" encoding="utf-8"?>
<p:tagLst xmlns:a="http://schemas.openxmlformats.org/drawingml/2006/main" xmlns:r="http://schemas.openxmlformats.org/officeDocument/2006/relationships" xmlns:p="http://schemas.openxmlformats.org/presentationml/2006/main">
  <p:tag name="KSO_WM_FULL_TEXT_BEAUTIFY_COPY_ID" val="56"/>
</p:tagLst>
</file>

<file path=ppt/tags/tag11.xml><?xml version="1.0" encoding="utf-8"?>
<p:tagLst xmlns:a="http://schemas.openxmlformats.org/drawingml/2006/main" xmlns:r="http://schemas.openxmlformats.org/officeDocument/2006/relationships" xmlns:p="http://schemas.openxmlformats.org/presentationml/2006/main">
  <p:tag name="KSO_WM_FULL_TEXT_BEAUTIFY_COPY_ID" val="56"/>
</p:tagLst>
</file>

<file path=ppt/tags/tag12.xml><?xml version="1.0" encoding="utf-8"?>
<p:tagLst xmlns:a="http://schemas.openxmlformats.org/drawingml/2006/main" xmlns:r="http://schemas.openxmlformats.org/officeDocument/2006/relationships" xmlns:p="http://schemas.openxmlformats.org/presentationml/2006/main">
  <p:tag name="KSO_WM_FULL_TEXT_BEAUTIFY_COPY_ID" val="56"/>
</p:tagLst>
</file>

<file path=ppt/tags/tag13.xml><?xml version="1.0" encoding="utf-8"?>
<p:tagLst xmlns:a="http://schemas.openxmlformats.org/drawingml/2006/main" xmlns:r="http://schemas.openxmlformats.org/officeDocument/2006/relationships" xmlns:p="http://schemas.openxmlformats.org/presentationml/2006/main">
  <p:tag name="KSO_WM_FULL_TEXT_BEAUTIFY_COPY_ID" val="56"/>
</p:tagLst>
</file>

<file path=ppt/tags/tag14.xml><?xml version="1.0" encoding="utf-8"?>
<p:tagLst xmlns:a="http://schemas.openxmlformats.org/drawingml/2006/main" xmlns:r="http://schemas.openxmlformats.org/officeDocument/2006/relationships" xmlns:p="http://schemas.openxmlformats.org/presentationml/2006/main">
  <p:tag name="KSO_WM_FULL_TEXT_BEAUTIFY_COPY_ID" val="56"/>
</p:tagLst>
</file>

<file path=ppt/tags/tag15.xml><?xml version="1.0" encoding="utf-8"?>
<p:tagLst xmlns:a="http://schemas.openxmlformats.org/drawingml/2006/main" xmlns:r="http://schemas.openxmlformats.org/officeDocument/2006/relationships" xmlns:p="http://schemas.openxmlformats.org/presentationml/2006/main">
  <p:tag name="KSO_WM_FULL_TEXT_BEAUTIFY_COPY_ID" val="2"/>
</p:tagLst>
</file>

<file path=ppt/tags/tag16.xml><?xml version="1.0" encoding="utf-8"?>
<p:tagLst xmlns:a="http://schemas.openxmlformats.org/drawingml/2006/main" xmlns:r="http://schemas.openxmlformats.org/officeDocument/2006/relationships" xmlns:p="http://schemas.openxmlformats.org/presentationml/2006/main">
  <p:tag name="KSO_WM_FULL_TEXT_BEAUTIFY_COPY_ID" val="3"/>
</p:tagLst>
</file>

<file path=ppt/tags/tag2.xml><?xml version="1.0" encoding="utf-8"?>
<p:tagLst xmlns:a="http://schemas.openxmlformats.org/drawingml/2006/main" xmlns:r="http://schemas.openxmlformats.org/officeDocument/2006/relationships" xmlns:p="http://schemas.openxmlformats.org/presentationml/2006/main">
  <p:tag name="KSO_WM_FULL_TEXT_BEAUTIFY_COPY_ID" val="2"/>
</p:tagLst>
</file>

<file path=ppt/tags/tag3.xml><?xml version="1.0" encoding="utf-8"?>
<p:tagLst xmlns:a="http://schemas.openxmlformats.org/drawingml/2006/main" xmlns:r="http://schemas.openxmlformats.org/officeDocument/2006/relationships" xmlns:p="http://schemas.openxmlformats.org/presentationml/2006/main">
  <p:tag name="KSO_WM_FULL_TEXT_BEAUTIFY_COPY_ID" val="3"/>
</p:tagLst>
</file>

<file path=ppt/tags/tag4.xml><?xml version="1.0" encoding="utf-8"?>
<p:tagLst xmlns:a="http://schemas.openxmlformats.org/drawingml/2006/main" xmlns:r="http://schemas.openxmlformats.org/officeDocument/2006/relationships" xmlns:p="http://schemas.openxmlformats.org/presentationml/2006/main">
  <p:tag name="KSO_WM_FULL_TEXT_BEAUTIFY_COPY_ID" val="56"/>
</p:tagLst>
</file>

<file path=ppt/tags/tag5.xml><?xml version="1.0" encoding="utf-8"?>
<p:tagLst xmlns:a="http://schemas.openxmlformats.org/drawingml/2006/main" xmlns:r="http://schemas.openxmlformats.org/officeDocument/2006/relationships" xmlns:p="http://schemas.openxmlformats.org/presentationml/2006/main">
  <p:tag name="KSO_WM_FULL_TEXT_BEAUTIFY_COPY_ID" val="56"/>
</p:tagLst>
</file>

<file path=ppt/tags/tag6.xml><?xml version="1.0" encoding="utf-8"?>
<p:tagLst xmlns:a="http://schemas.openxmlformats.org/drawingml/2006/main" xmlns:r="http://schemas.openxmlformats.org/officeDocument/2006/relationships" xmlns:p="http://schemas.openxmlformats.org/presentationml/2006/main">
  <p:tag name="KSO_WM_FULL_TEXT_BEAUTIFY_COPY_ID" val="56"/>
</p:tagLst>
</file>

<file path=ppt/tags/tag7.xml><?xml version="1.0" encoding="utf-8"?>
<p:tagLst xmlns:a="http://schemas.openxmlformats.org/drawingml/2006/main" xmlns:r="http://schemas.openxmlformats.org/officeDocument/2006/relationships" xmlns:p="http://schemas.openxmlformats.org/presentationml/2006/main">
  <p:tag name="KSO_WM_FULL_TEXT_BEAUTIFY_COPY_ID" val="56"/>
</p:tagLst>
</file>

<file path=ppt/tags/tag8.xml><?xml version="1.0" encoding="utf-8"?>
<p:tagLst xmlns:a="http://schemas.openxmlformats.org/drawingml/2006/main" xmlns:r="http://schemas.openxmlformats.org/officeDocument/2006/relationships" xmlns:p="http://schemas.openxmlformats.org/presentationml/2006/main">
  <p:tag name="KSO_WM_FULL_TEXT_BEAUTIFY_COPY_ID" val="56"/>
</p:tagLst>
</file>

<file path=ppt/tags/tag9.xml><?xml version="1.0" encoding="utf-8"?>
<p:tagLst xmlns:a="http://schemas.openxmlformats.org/drawingml/2006/main" xmlns:r="http://schemas.openxmlformats.org/officeDocument/2006/relationships" xmlns:p="http://schemas.openxmlformats.org/presentationml/2006/main">
  <p:tag name="KSO_WM_FULL_TEXT_BEAUTIFY_COPY_ID" val="5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758</Words>
  <Application>Microsoft Office PowerPoint</Application>
  <PresentationFormat>宽屏</PresentationFormat>
  <Paragraphs>88</Paragraphs>
  <Slides>13</Slides>
  <Notes>13</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13</vt:i4>
      </vt:variant>
    </vt:vector>
  </HeadingPairs>
  <TitlesOfParts>
    <vt:vector size="21" baseType="lpstr">
      <vt:lpstr>Söhne</vt:lpstr>
      <vt:lpstr>微软雅黑</vt:lpstr>
      <vt:lpstr>Arial</vt:lpstr>
      <vt:lpstr>Calibri</vt:lpstr>
      <vt:lpstr>Calibri Light</vt:lpstr>
      <vt:lpstr>Wingdings</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Sean Li</dc:creator>
  <cp:lastModifiedBy>aohua</cp:lastModifiedBy>
  <cp:revision>524</cp:revision>
  <dcterms:created xsi:type="dcterms:W3CDTF">2023-04-20T13:24:13Z</dcterms:created>
  <dcterms:modified xsi:type="dcterms:W3CDTF">2023-04-27T03:08:05Z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2052-3.3.1.5149</vt:lpwstr>
  </property>
  <property fmtid="{D5CDD505-2E9C-101B-9397-08002B2CF9AE}" pid="3" name="ICV">
    <vt:lpwstr>9A2F4214D0EC4F718B279FA2BC7062D5</vt:lpwstr>
  </property>
</Properties>
</file>